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6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7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3.xml" ContentType="application/vnd.openxmlformats-officedocument.drawingml.chart+xml"/>
  <Override PartName="/ppt/drawings/drawing8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</p:sldMasterIdLst>
  <p:notesMasterIdLst>
    <p:notesMasterId r:id="rId36"/>
  </p:notesMasterIdLst>
  <p:sldIdLst>
    <p:sldId id="318" r:id="rId8"/>
    <p:sldId id="266" r:id="rId9"/>
    <p:sldId id="285" r:id="rId10"/>
    <p:sldId id="293" r:id="rId11"/>
    <p:sldId id="295" r:id="rId12"/>
    <p:sldId id="290" r:id="rId13"/>
    <p:sldId id="289" r:id="rId14"/>
    <p:sldId id="297" r:id="rId15"/>
    <p:sldId id="319" r:id="rId16"/>
    <p:sldId id="301" r:id="rId17"/>
    <p:sldId id="317" r:id="rId18"/>
    <p:sldId id="306" r:id="rId19"/>
    <p:sldId id="307" r:id="rId20"/>
    <p:sldId id="298" r:id="rId21"/>
    <p:sldId id="299" r:id="rId22"/>
    <p:sldId id="303" r:id="rId23"/>
    <p:sldId id="316" r:id="rId24"/>
    <p:sldId id="308" r:id="rId25"/>
    <p:sldId id="309" r:id="rId26"/>
    <p:sldId id="310" r:id="rId27"/>
    <p:sldId id="313" r:id="rId28"/>
    <p:sldId id="311" r:id="rId29"/>
    <p:sldId id="312" r:id="rId30"/>
    <p:sldId id="314" r:id="rId31"/>
    <p:sldId id="315" r:id="rId32"/>
    <p:sldId id="323" r:id="rId33"/>
    <p:sldId id="296" r:id="rId34"/>
    <p:sldId id="292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00FF99"/>
    <a:srgbClr val="990033"/>
    <a:srgbClr val="FF0000"/>
    <a:srgbClr val="FF00FF"/>
    <a:srgbClr val="FF9933"/>
    <a:srgbClr val="DFDA00"/>
    <a:srgbClr val="000000"/>
    <a:srgbClr val="EEE800"/>
    <a:srgbClr val="E37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59" autoAdjust="0"/>
  </p:normalViewPr>
  <p:slideViewPr>
    <p:cSldViewPr>
      <p:cViewPr varScale="1">
        <p:scale>
          <a:sx n="84" d="100"/>
          <a:sy n="84" d="100"/>
        </p:scale>
        <p:origin x="869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192.168.1.200\obmen\&#1059;&#1055;&#1056;&#1040;&#1042;&#1051;&#1045;&#1053;&#1048;&#1045;%20&#1055;&#1054;%20&#1041;&#1070;&#1044;&#1046;&#1045;&#1058;&#1059;\&#1055;&#1059;&#1041;&#1051;&#1048;&#1063;&#1053;&#1067;&#1045;%20&#1057;&#1051;&#1059;&#1064;&#1040;&#1053;&#1048;&#1071;\&#1055;&#1091;&#1073;&#1083;&#1080;&#1095;&#1085;&#1099;&#1077;%20&#1089;&#1083;&#1091;&#1096;&#1072;&#1085;&#1080;&#1103;%20&#1087;&#1086;%20&#1086;&#1090;&#1095;&#1077;&#1090;&#1091;%20&#1079;&#1072;%202016%20&#1075;&#1086;&#1076;\&#1044;&#1072;&#1085;&#1085;&#1099;&#1077;%20&#1082;%20&#1076;&#1080;&#1072;&#1075;&#1088;&#1072;&#1084;&#1084;&#1072;&#1084;\&#1056;&#1072;&#1089;&#1093;&#1086;&#1076;&#1099;%20&#1080;&#1090;&#1086;&#1075;&#1086;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7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9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10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\\192.168.1.200\obmen\&#1059;&#1055;&#1056;&#1040;&#1042;&#1051;&#1045;&#1053;&#1048;&#1045;%20&#1055;&#1054;%20&#1041;&#1070;&#1044;&#1046;&#1045;&#1058;&#1059;\&#1055;&#1059;&#1041;&#1051;&#1048;&#1063;&#1053;&#1067;&#1045;%20&#1057;&#1051;&#1059;&#1064;&#1040;&#1053;&#1048;&#1071;\&#1055;&#1091;&#1073;&#1083;&#1080;&#1095;&#1085;&#1099;&#1077;%20&#1089;&#1083;&#1091;&#1096;&#1072;&#1085;&#1080;&#1103;%20&#1087;&#1086;%20&#1086;&#1090;&#1095;&#1077;&#1090;&#1091;%20&#1079;&#1072;%202016%20&#1075;&#1086;&#1076;\&#1044;&#1072;&#1085;&#1085;&#1099;&#1077;%20&#1082;%20&#1076;&#1080;&#1072;&#1075;&#1088;&#1072;&#1084;&#1084;&#1072;&#1084;\&#1056;&#1072;&#1079;&#1076;&#1077;&#1083;&#1099;.xlsx" TargetMode="External"/><Relationship Id="rId1" Type="http://schemas.openxmlformats.org/officeDocument/2006/relationships/image" Target="../media/image8.jpeg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192.168.1.200\obmen\&#1059;&#1055;&#1056;&#1040;&#1042;&#1051;&#1045;&#1053;&#1048;&#1045;%20&#1055;&#1054;%20&#1041;&#1070;&#1044;&#1046;&#1045;&#1058;&#1059;\&#1055;&#1059;&#1041;&#1051;&#1048;&#1063;&#1053;&#1067;&#1045;%20&#1057;&#1051;&#1059;&#1064;&#1040;&#1053;&#1048;&#1071;\&#1055;&#1091;&#1073;&#1083;&#1080;&#1095;&#1085;&#1099;&#1077;%20&#1089;&#1083;&#1091;&#1096;&#1072;&#1085;&#1080;&#1103;%20&#1087;&#1086;%20&#1086;&#1090;&#1095;&#1077;&#1090;&#1091;%20&#1079;&#1072;%202016%20&#1075;&#1086;&#1076;\&#1044;&#1072;&#1085;&#1085;&#1099;&#1077;%20&#1082;%20&#1076;&#1080;&#1072;&#1075;&#1088;&#1072;&#1084;&#1084;&#1072;&#1084;\&#1091;&#1074;&#1077;&#1083;&#1080;&#1095;&#1077;&#1085;&#1080;&#1077;%20&#1060;&#1054;&#1058;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200\obmen\&#1059;&#1055;&#1056;&#1040;&#1042;&#1051;&#1045;&#1053;&#1048;&#1045;%20&#1055;&#1054;%20&#1041;&#1070;&#1044;&#1046;&#1045;&#1058;&#1059;\&#1055;&#1059;&#1041;&#1051;&#1048;&#1063;&#1053;&#1067;&#1045;%20&#1057;&#1051;&#1059;&#1064;&#1040;&#1053;&#1048;&#1071;\&#1055;&#1091;&#1073;&#1083;&#1080;&#1095;&#1085;&#1099;&#1077;%20&#1089;&#1083;&#1091;&#1096;&#1072;&#1085;&#1080;&#1103;%20&#1087;&#1086;%20&#1086;&#1090;&#1095;&#1077;&#1090;&#1091;%20&#1079;&#1072;%202016%20&#1075;&#1086;&#1076;\&#1044;&#1072;&#1085;&#1085;&#1099;&#1077;%20&#1082;%20&#1076;&#1080;&#1072;&#1075;&#1088;&#1072;&#1084;&#1084;&#1072;&#1084;\&#1052;&#1055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200\obmen\&#1059;&#1055;&#1056;&#1040;&#1042;&#1051;&#1045;&#1053;&#1048;&#1045;%20&#1055;&#1054;%20&#1041;&#1070;&#1044;&#1046;&#1045;&#1058;&#1059;\&#1055;&#1059;&#1041;&#1051;&#1048;&#1063;&#1053;&#1067;&#1045;%20&#1057;&#1051;&#1059;&#1064;&#1040;&#1053;&#1048;&#1071;\&#1055;&#1091;&#1073;&#1083;&#1080;&#1095;&#1085;&#1099;&#1077;%20&#1089;&#1083;&#1091;&#1096;&#1072;&#1085;&#1080;&#1103;%20&#1087;&#1086;%20&#1086;&#1090;&#1095;&#1077;&#1090;&#1091;%20&#1079;&#1072;%202016%20&#1075;&#1086;&#1076;\&#1044;&#1072;&#1085;&#1085;&#1099;&#1077;%20&#1082;%20&#1076;&#1080;&#1072;&#1075;&#1088;&#1072;&#1084;&#1084;&#1072;&#1084;\&#1052;&#1055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gradFill flip="none" rotWithShape="1">
              <a:gsLst>
                <a:gs pos="0">
                  <a:srgbClr val="00B050"/>
                </a:gs>
                <a:gs pos="13000">
                  <a:srgbClr val="C00000"/>
                </a:gs>
                <a:gs pos="28000">
                  <a:srgbClr val="00B050"/>
                </a:gs>
                <a:gs pos="42999">
                  <a:srgbClr val="C00000"/>
                </a:gs>
                <a:gs pos="58000">
                  <a:srgbClr val="00B050"/>
                </a:gs>
                <a:gs pos="72000">
                  <a:srgbClr val="C00000"/>
                </a:gs>
                <a:gs pos="87000">
                  <a:srgbClr val="00B050"/>
                </a:gs>
                <a:gs pos="100000">
                  <a:srgbClr val="C00000"/>
                </a:gs>
              </a:gsLst>
              <a:lin ang="810000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2.6388888888888882E-2"/>
                  <c:y val="-3.888888888888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9166666666666671E-2"/>
                  <c:y val="-4.4444444444444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FFC000"/>
              </a:solidFill>
              <a:effectLst>
                <a:softEdge rad="63500"/>
              </a:effectLst>
            </c:spPr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5080047.8</c:v>
                </c:pt>
                <c:pt idx="1">
                  <c:v>4736978.5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810000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6.2499890638670411E-2"/>
                  <c:y val="-3.7037037037037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2500000000000139E-2"/>
                  <c:y val="-3.3333333333333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accent2">
                  <a:lumMod val="40000"/>
                  <a:lumOff val="60000"/>
                </a:schemeClr>
              </a:solidFill>
              <a:effectLst>
                <a:softEdge rad="63500"/>
              </a:effectLst>
            </c:spPr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4629178.4000000004</c:v>
                </c:pt>
                <c:pt idx="1">
                  <c:v>4346807.9000000004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spPr>
            <a:gradFill flip="none" rotWithShape="1">
              <a:gsLst>
                <a:gs pos="0">
                  <a:srgbClr val="7030A0"/>
                </a:gs>
                <a:gs pos="45000">
                  <a:srgbClr val="F79646">
                    <a:lumMod val="60000"/>
                    <a:lumOff val="40000"/>
                  </a:srgbClr>
                </a:gs>
                <a:gs pos="70000">
                  <a:srgbClr val="7030A0"/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810000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6.3430336832896242E-2"/>
                  <c:y val="-3.73372703412074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2500000000000139E-2"/>
                  <c:y val="-3.51851851851852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92D050"/>
              </a:solidFill>
              <a:effectLst>
                <a:softEdge rad="63500"/>
              </a:effectLst>
            </c:spPr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3867229.1</c:v>
                </c:pt>
                <c:pt idx="1">
                  <c:v>3722061.5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96542240"/>
        <c:axId val="297427688"/>
        <c:axId val="0"/>
      </c:bar3DChart>
      <c:catAx>
        <c:axId val="296542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97427688"/>
        <c:crosses val="autoZero"/>
        <c:auto val="1"/>
        <c:lblAlgn val="ctr"/>
        <c:lblOffset val="100"/>
        <c:noMultiLvlLbl val="0"/>
      </c:catAx>
      <c:valAx>
        <c:axId val="29742768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9654224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058777340332457"/>
          <c:y val="0.80559906363056188"/>
          <c:w val="0.16381922572178526"/>
          <c:h val="0.17258565652266444"/>
        </c:manualLayout>
      </c:layout>
      <c:overlay val="0"/>
      <c:txPr>
        <a:bodyPr/>
        <a:lstStyle/>
        <a:p>
          <a:pPr>
            <a:defRPr sz="2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394882050142578E-2"/>
          <c:y val="1.3566868638527397E-2"/>
          <c:w val="0.85035332774472849"/>
          <c:h val="0.5129935705149569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Подпрограмма "Создание условий для обеспечения качественными коммунальными услугами"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20576417435099836"/>
                  <c:y val="2.26114477308790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22447000838290695"/>
                  <c:y val="-0.122101817746746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Лист1!$B$2:$C$2</c:f>
              <c:numCache>
                <c:formatCode>#,##0.00</c:formatCode>
                <c:ptCount val="2"/>
                <c:pt idx="0">
                  <c:v>75828</c:v>
                </c:pt>
                <c:pt idx="1">
                  <c:v>255860.4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Подпрограмма  "Создание условий в населенных пунктах района для оказания бытовых услуг"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0.22179774637834854"/>
                  <c:y val="2.2611447730878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Лист1!$B$3:$C$3</c:f>
              <c:numCache>
                <c:formatCode>#,##0.00</c:formatCode>
                <c:ptCount val="2"/>
                <c:pt idx="1">
                  <c:v>12165.4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Подпрограмма "Содействие проведению капитального ремонта многоквартирных домов"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0.22981453239202412"/>
                  <c:y val="-6.7834343192636846E-3"/>
                </c:manualLayout>
              </c:layout>
              <c:spPr/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Лист1!$B$4:$C$4</c:f>
              <c:numCache>
                <c:formatCode>#,##0.00</c:formatCode>
                <c:ptCount val="2"/>
                <c:pt idx="1">
                  <c:v>2052.8000000000002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Подпрограмма "Обеспечение равных прав потребителей на получение жилищно-коммунальных услуг"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20309191234643995"/>
                  <c:y val="3.394921931751180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22179774637834854"/>
                  <c:y val="-5.857789305461793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Лист1!$B$5:$C$5</c:f>
              <c:numCache>
                <c:formatCode>#,##0.00</c:formatCode>
                <c:ptCount val="2"/>
                <c:pt idx="0">
                  <c:v>18489.7</c:v>
                </c:pt>
                <c:pt idx="1">
                  <c:v>52150.3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0"/>
        <c:overlap val="100"/>
        <c:axId val="435193056"/>
        <c:axId val="435193448"/>
      </c:barChart>
      <c:catAx>
        <c:axId val="435193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435193448"/>
        <c:crosses val="autoZero"/>
        <c:auto val="1"/>
        <c:lblAlgn val="ctr"/>
        <c:lblOffset val="100"/>
        <c:noMultiLvlLbl val="0"/>
      </c:catAx>
      <c:valAx>
        <c:axId val="435193448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one"/>
        <c:crossAx val="4351930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2575622910585697E-2"/>
          <c:y val="0.60188575913217768"/>
          <c:w val="0.8652858015776026"/>
          <c:h val="0.39811424086782488"/>
        </c:manualLayout>
      </c:layout>
      <c:overlay val="0"/>
      <c:txPr>
        <a:bodyPr/>
        <a:lstStyle/>
        <a:p>
          <a:pPr>
            <a:defRPr sz="13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300"/>
            </a:pPr>
            <a:r>
              <a:rPr lang="ru-RU" sz="1300" dirty="0" smtClean="0"/>
              <a:t>Субсидии на   возмещение   недополученных  доходов   организациям,  осуществляющим реализацию электрической  энергии населению и приравненным к ним  категориям  потребителей в зоне децентрализованного электроснабжения автономного округа по социально ориен</a:t>
            </a:r>
            <a:endParaRPr lang="ru-RU" sz="1300" dirty="0"/>
          </a:p>
        </c:rich>
      </c:tx>
      <c:layout>
        <c:manualLayout>
          <c:xMode val="edge"/>
          <c:yMode val="edge"/>
          <c:x val="0.1063144543393814"/>
          <c:y val="2.0597428132680937E-2"/>
        </c:manualLayout>
      </c:layout>
      <c:overlay val="0"/>
      <c:spPr>
        <a:solidFill>
          <a:srgbClr val="FFFFCC"/>
        </a:solidFill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Субвенции на   возмещение   недополученных  доходов   организациям,  осуществляющим реализацию электрической  энергии населению и приравненным к ним  категориям  потребителей в зоне децентрализованного электроснабжения  автономного округа  по социально ор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200" b="1" dirty="0" smtClean="0">
                        <a:solidFill>
                          <a:schemeClr val="bg1"/>
                        </a:solidFill>
                      </a:rPr>
                      <a:t>256</a:t>
                    </a:r>
                    <a:r>
                      <a:rPr lang="ru-RU" sz="1200" b="1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1200" b="1" dirty="0" smtClean="0">
                        <a:solidFill>
                          <a:schemeClr val="bg1"/>
                        </a:solidFill>
                      </a:rPr>
                      <a:t>953,70</a:t>
                    </a:r>
                    <a:endParaRPr lang="en-US" sz="1200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200" b="1" dirty="0">
                        <a:solidFill>
                          <a:schemeClr val="bg1"/>
                        </a:solidFill>
                      </a:rPr>
                      <a:t>218 375,00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Лист1!$B$2:$C$2</c:f>
              <c:numCache>
                <c:formatCode>#,##0.00;[Red]\-#,##0.00;0.00</c:formatCode>
                <c:ptCount val="2"/>
                <c:pt idx="0">
                  <c:v>256953.7</c:v>
                </c:pt>
                <c:pt idx="1">
                  <c:v>218375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overlap val="100"/>
        <c:axId val="435798488"/>
        <c:axId val="435798880"/>
      </c:barChart>
      <c:catAx>
        <c:axId val="435798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435798880"/>
        <c:crosses val="autoZero"/>
        <c:auto val="1"/>
        <c:lblAlgn val="ctr"/>
        <c:lblOffset val="100"/>
        <c:noMultiLvlLbl val="0"/>
      </c:catAx>
      <c:valAx>
        <c:axId val="435798880"/>
        <c:scaling>
          <c:orientation val="minMax"/>
        </c:scaling>
        <c:delete val="1"/>
        <c:axPos val="l"/>
        <c:numFmt formatCode="#,##0.00;[Red]\-#,##0.00;0.00" sourceLinked="1"/>
        <c:majorTickMark val="out"/>
        <c:minorTickMark val="none"/>
        <c:tickLblPos val="none"/>
        <c:crossAx val="4357984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394882050142578E-2"/>
          <c:y val="0.45937500000000031"/>
          <c:w val="0.63434765665768034"/>
          <c:h val="0.415932332677165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Окружной бюджет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Лист1!$B$2:$C$2</c:f>
              <c:numCache>
                <c:formatCode>#,##0.00</c:formatCode>
                <c:ptCount val="2"/>
                <c:pt idx="0">
                  <c:v>53682.1</c:v>
                </c:pt>
                <c:pt idx="1">
                  <c:v>42005.5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Местный бюджет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Лист1!$B$3:$C$3</c:f>
              <c:numCache>
                <c:formatCode>#,##0.00</c:formatCode>
                <c:ptCount val="2"/>
                <c:pt idx="0">
                  <c:v>34494.199999999997</c:v>
                </c:pt>
                <c:pt idx="1">
                  <c:v>29297.599999999955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overlap val="100"/>
        <c:axId val="435799664"/>
        <c:axId val="435800056"/>
      </c:barChart>
      <c:catAx>
        <c:axId val="435799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435800056"/>
        <c:crosses val="autoZero"/>
        <c:auto val="1"/>
        <c:lblAlgn val="ctr"/>
        <c:lblOffset val="100"/>
        <c:noMultiLvlLbl val="0"/>
      </c:catAx>
      <c:valAx>
        <c:axId val="435800056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one"/>
        <c:crossAx val="4357996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34735786932779"/>
          <c:y val="0.63488139763779694"/>
          <c:w val="0.25652642130672348"/>
          <c:h val="0.24898720472440997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lang="ru-RU" sz="1800" b="0" i="0" u="none" strike="noStrike" kern="1200" baseline="0">
          <a:solidFill>
            <a:prstClr val="black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71287642169728782"/>
          <c:h val="0.9281314713713256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Лист3!$B$3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92D050"/>
            </a:solidFill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 prst="relaxedInset"/>
              <a:bevelB prst="slope"/>
            </a:sp3d>
          </c:spPr>
          <c:invertIfNegative val="0"/>
          <c:dLbls>
            <c:dLbl>
              <c:idx val="0"/>
              <c:layout>
                <c:manualLayout>
                  <c:x val="1.66666666666667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111111111111125E-2"/>
                  <c:y val="-1.02995732246132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9444444444444445E-2"/>
                  <c:y val="-1.235948786953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0833333333333412E-2"/>
                  <c:y val="-3.7078463608607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FFFF00"/>
              </a:solidFill>
              <a:effectLst>
                <a:softEdge rad="31750"/>
              </a:effectLst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Лист3!$C$2:$F$2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Лист3!$C$3:$F$3</c:f>
              <c:numCache>
                <c:formatCode>#,##0.0_ ;[Red]\-#,##0.0\ </c:formatCode>
                <c:ptCount val="2"/>
                <c:pt idx="0">
                  <c:v>320297.5</c:v>
                </c:pt>
                <c:pt idx="1">
                  <c:v>313067</c:v>
                </c:pt>
              </c:numCache>
            </c:numRef>
          </c:val>
        </c:ser>
        <c:ser>
          <c:idx val="1"/>
          <c:order val="1"/>
          <c:tx>
            <c:strRef>
              <c:f>Лист3!$B$4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chemeClr val="accent1"/>
            </a:solidFill>
            <a:scene3d>
              <a:camera prst="orthographicFront"/>
              <a:lightRig rig="threePt" dir="t"/>
            </a:scene3d>
            <a:sp3d prstMaterial="metal">
              <a:bevelT prst="relaxedInset"/>
              <a:bevelB prst="slop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Лист3!$C$2:$F$2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Лист3!$C$4:$F$4</c:f>
            </c:numRef>
          </c:val>
          <c:shape val="box"/>
        </c:ser>
        <c:ser>
          <c:idx val="2"/>
          <c:order val="2"/>
          <c:tx>
            <c:strRef>
              <c:f>Лист3!$B$5</c:f>
              <c:strCache>
                <c:ptCount val="1"/>
                <c:pt idx="0">
                  <c:v>Налог на доходы физических лиц с доходов, источником которых является налоговый агент, за исключением доходов, в отношении которых исчисление и уплата налога осуществляется в соответствии со статьями 227, 227.1 и 228 Налогового кодекса Российской Федераци</c:v>
                </c:pt>
              </c:strCache>
            </c:strRef>
          </c:tx>
          <c:invertIfNegative val="0"/>
          <c:cat>
            <c:strRef>
              <c:f>Лист3!$C$2:$F$2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Лист3!$C$5:$F$5</c:f>
            </c:numRef>
          </c:val>
          <c:shape val="box"/>
        </c:ser>
        <c:ser>
          <c:idx val="3"/>
          <c:order val="3"/>
          <c:tx>
            <c:strRef>
              <c:f>Лист3!$B$6</c:f>
              <c:strCache>
                <c:ptCount val="1"/>
                <c:pt idx="0">
                  <c:v>Налог на доходы физических лиц с доходов, полученных от осуществления деятельности физическими лицами, зарегистрированными в качестве индивидуальных предпринимателей, нотариусов, занимающихся частной практикой, адвокатов, учредивших адвокатские кабинеты и</c:v>
                </c:pt>
              </c:strCache>
            </c:strRef>
          </c:tx>
          <c:invertIfNegative val="0"/>
          <c:cat>
            <c:strRef>
              <c:f>Лист3!$C$2:$F$2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Лист3!$C$6:$F$6</c:f>
            </c:numRef>
          </c:val>
          <c:shape val="box"/>
        </c:ser>
        <c:ser>
          <c:idx val="4"/>
          <c:order val="4"/>
          <c:tx>
            <c:strRef>
              <c:f>Лист3!$B$7</c:f>
              <c:strCache>
                <c:ptCount val="1"/>
                <c:pt idx="0">
                  <c:v>Налог на доходы физических лиц с доходов, полученных физическими лицами в соответствии со статьей 228 Налогового кодекса Российской Федерации</c:v>
                </c:pt>
              </c:strCache>
            </c:strRef>
          </c:tx>
          <c:invertIfNegative val="0"/>
          <c:cat>
            <c:strRef>
              <c:f>Лист3!$C$2:$F$2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Лист3!$C$7:$F$7</c:f>
            </c:numRef>
          </c:val>
          <c:shape val="box"/>
        </c:ser>
        <c:ser>
          <c:idx val="5"/>
          <c:order val="5"/>
          <c:tx>
            <c:strRef>
              <c:f>Лист3!$B$8</c:f>
              <c:strCache>
                <c:ptCount val="1"/>
                <c:pt idx="0">
                  <c:v>Налог на доходы физических лиц в виде фиксированных авансовых платежей с доходов, полученных физическими лицами, являющимися иностранными гражданами, осуществляющими трудовую деятельность по найму у физических лиц на основании патента в соответствии со ст</c:v>
                </c:pt>
              </c:strCache>
            </c:strRef>
          </c:tx>
          <c:invertIfNegative val="0"/>
          <c:cat>
            <c:strRef>
              <c:f>Лист3!$C$2:$F$2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Лист3!$C$8:$F$8</c:f>
            </c:numRef>
          </c:val>
          <c:shape val="box"/>
        </c:ser>
        <c:ser>
          <c:idx val="6"/>
          <c:order val="6"/>
          <c:tx>
            <c:strRef>
              <c:f>Лист3!$B$9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invertIfNegative val="0"/>
          <c:cat>
            <c:strRef>
              <c:f>Лист3!$C$2:$F$2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Лист3!$C$9:$F$9</c:f>
            </c:numRef>
          </c:val>
          <c:shape val="box"/>
        </c:ser>
        <c:ser>
          <c:idx val="7"/>
          <c:order val="7"/>
          <c:tx>
            <c:strRef>
              <c:f>Лист3!$B$10</c:f>
              <c:strCache>
                <c:ptCount val="1"/>
                <c:pt idx="0">
                  <c:v>Налог, взимаемый в связи с применением упрощенной системы налогообложения</c:v>
                </c:pt>
              </c:strCache>
            </c:strRef>
          </c:tx>
          <c:invertIfNegative val="0"/>
          <c:cat>
            <c:strRef>
              <c:f>Лист3!$C$2:$F$2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Лист3!$C$10:$F$10</c:f>
            </c:numRef>
          </c:val>
          <c:shape val="box"/>
        </c:ser>
        <c:ser>
          <c:idx val="8"/>
          <c:order val="8"/>
          <c:tx>
            <c:strRef>
              <c:f>Лист3!$B$11</c:f>
              <c:strCache>
                <c:ptCount val="1"/>
                <c:pt idx="0">
                  <c:v>Налог, взимаемый с налогоплательщиков, выбравших в качестве объекта налогообложения доходы</c:v>
                </c:pt>
              </c:strCache>
            </c:strRef>
          </c:tx>
          <c:invertIfNegative val="0"/>
          <c:cat>
            <c:strRef>
              <c:f>Лист3!$C$2:$F$2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Лист3!$C$11:$F$11</c:f>
            </c:numRef>
          </c:val>
          <c:shape val="box"/>
        </c:ser>
        <c:ser>
          <c:idx val="9"/>
          <c:order val="9"/>
          <c:tx>
            <c:strRef>
              <c:f>Лист3!$B$12</c:f>
              <c:strCache>
                <c:ptCount val="1"/>
                <c:pt idx="0">
                  <c:v>Налог, взимаемый с налогоплательщиков, выбравших в качестве объекта налогообложения доходы, уменьшенные на величину расходов</c:v>
                </c:pt>
              </c:strCache>
            </c:strRef>
          </c:tx>
          <c:invertIfNegative val="0"/>
          <c:cat>
            <c:strRef>
              <c:f>Лист3!$C$2:$F$2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Лист3!$C$12:$F$12</c:f>
            </c:numRef>
          </c:val>
          <c:shape val="box"/>
        </c:ser>
        <c:ser>
          <c:idx val="10"/>
          <c:order val="10"/>
          <c:tx>
            <c:strRef>
              <c:f>Лист3!$B$13</c:f>
              <c:strCache>
                <c:ptCount val="1"/>
                <c:pt idx="0">
                  <c:v>Налог, взимаемый в виде стоимости патента в связи с применением упрощенной системы налогообложения</c:v>
                </c:pt>
              </c:strCache>
            </c:strRef>
          </c:tx>
          <c:invertIfNegative val="0"/>
          <c:cat>
            <c:strRef>
              <c:f>Лист3!$C$2:$F$2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Лист3!$C$13:$F$13</c:f>
            </c:numRef>
          </c:val>
          <c:shape val="box"/>
        </c:ser>
        <c:ser>
          <c:idx val="11"/>
          <c:order val="11"/>
          <c:tx>
            <c:strRef>
              <c:f>Лист3!$B$14</c:f>
              <c:strCache>
                <c:ptCount val="1"/>
                <c:pt idx="0">
                  <c:v>Минимальный налог, зачисляемый в бюджеты субъектов Российской Федерации</c:v>
                </c:pt>
              </c:strCache>
            </c:strRef>
          </c:tx>
          <c:invertIfNegative val="0"/>
          <c:cat>
            <c:strRef>
              <c:f>Лист3!$C$2:$F$2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Лист3!$C$14:$F$14</c:f>
            </c:numRef>
          </c:val>
          <c:shape val="box"/>
        </c:ser>
        <c:ser>
          <c:idx val="12"/>
          <c:order val="12"/>
          <c:tx>
            <c:strRef>
              <c:f>Лист3!$B$15</c:f>
              <c:strCache>
                <c:ptCount val="1"/>
                <c:pt idx="0">
                  <c:v>Единый налог на вмененный доход для отдельных видов деятельности</c:v>
                </c:pt>
              </c:strCache>
            </c:strRef>
          </c:tx>
          <c:invertIfNegative val="0"/>
          <c:cat>
            <c:strRef>
              <c:f>Лист3!$C$2:$F$2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Лист3!$C$15:$F$15</c:f>
            </c:numRef>
          </c:val>
          <c:shape val="box"/>
        </c:ser>
        <c:ser>
          <c:idx val="13"/>
          <c:order val="13"/>
          <c:tx>
            <c:strRef>
              <c:f>Лист3!$B$16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tx>
          <c:invertIfNegative val="0"/>
          <c:cat>
            <c:strRef>
              <c:f>Лист3!$C$2:$F$2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Лист3!$C$16:$F$16</c:f>
            </c:numRef>
          </c:val>
          <c:shape val="box"/>
        </c:ser>
        <c:ser>
          <c:idx val="14"/>
          <c:order val="14"/>
          <c:tx>
            <c:strRef>
              <c:f>Лист3!$B$17</c:f>
              <c:strCache>
                <c:ptCount val="1"/>
                <c:pt idx="0">
                  <c:v>НАЛОГИ НА ИМУЩЕСТВО</c:v>
                </c:pt>
              </c:strCache>
            </c:strRef>
          </c:tx>
          <c:invertIfNegative val="0"/>
          <c:cat>
            <c:strRef>
              <c:f>Лист3!$C$2:$F$2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Лист3!$C$17:$F$17</c:f>
            </c:numRef>
          </c:val>
          <c:shape val="box"/>
        </c:ser>
        <c:ser>
          <c:idx val="15"/>
          <c:order val="15"/>
          <c:tx>
            <c:strRef>
              <c:f>Лист3!$B$18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invertIfNegative val="0"/>
          <c:cat>
            <c:strRef>
              <c:f>Лист3!$C$2:$F$2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Лист3!$C$18:$F$18</c:f>
            </c:numRef>
          </c:val>
          <c:shape val="box"/>
        </c:ser>
        <c:ser>
          <c:idx val="16"/>
          <c:order val="16"/>
          <c:tx>
            <c:strRef>
              <c:f>Лист3!$B$19</c:f>
              <c:strCache>
                <c:ptCount val="1"/>
                <c:pt idx="0">
                  <c:v>Транспортный налог</c:v>
                </c:pt>
              </c:strCache>
            </c:strRef>
          </c:tx>
          <c:invertIfNegative val="0"/>
          <c:cat>
            <c:strRef>
              <c:f>Лист3!$C$2:$F$2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Лист3!$C$19:$F$19</c:f>
            </c:numRef>
          </c:val>
          <c:shape val="box"/>
        </c:ser>
        <c:ser>
          <c:idx val="17"/>
          <c:order val="17"/>
          <c:tx>
            <c:strRef>
              <c:f>Лист3!$B$20</c:f>
              <c:strCache>
                <c:ptCount val="1"/>
                <c:pt idx="0">
                  <c:v>Транспортный налог с организаций</c:v>
                </c:pt>
              </c:strCache>
            </c:strRef>
          </c:tx>
          <c:invertIfNegative val="0"/>
          <c:cat>
            <c:strRef>
              <c:f>Лист3!$C$2:$F$2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Лист3!$C$20:$F$20</c:f>
            </c:numRef>
          </c:val>
          <c:shape val="box"/>
        </c:ser>
        <c:ser>
          <c:idx val="18"/>
          <c:order val="18"/>
          <c:tx>
            <c:strRef>
              <c:f>Лист3!$B$21</c:f>
              <c:strCache>
                <c:ptCount val="1"/>
                <c:pt idx="0">
                  <c:v>Транспортный налог с физических лиц</c:v>
                </c:pt>
              </c:strCache>
            </c:strRef>
          </c:tx>
          <c:invertIfNegative val="0"/>
          <c:cat>
            <c:strRef>
              <c:f>Лист3!$C$2:$F$2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Лист3!$C$21:$F$21</c:f>
            </c:numRef>
          </c:val>
          <c:shape val="box"/>
        </c:ser>
        <c:ser>
          <c:idx val="19"/>
          <c:order val="19"/>
          <c:tx>
            <c:strRef>
              <c:f>Лист3!$B$22</c:f>
              <c:strCache>
                <c:ptCount val="1"/>
                <c:pt idx="0">
                  <c:v>Земельный налог</c:v>
                </c:pt>
              </c:strCache>
            </c:strRef>
          </c:tx>
          <c:invertIfNegative val="0"/>
          <c:cat>
            <c:strRef>
              <c:f>Лист3!$C$2:$F$2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Лист3!$C$22:$F$22</c:f>
            </c:numRef>
          </c:val>
          <c:shape val="box"/>
        </c:ser>
        <c:ser>
          <c:idx val="20"/>
          <c:order val="20"/>
          <c:tx>
            <c:strRef>
              <c:f>Лист3!$B$23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invertIfNegative val="0"/>
          <c:cat>
            <c:strRef>
              <c:f>Лист3!$C$2:$F$2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Лист3!$C$23:$F$23</c:f>
            </c:numRef>
          </c:val>
          <c:shape val="box"/>
        </c:ser>
        <c:ser>
          <c:idx val="21"/>
          <c:order val="21"/>
          <c:tx>
            <c:strRef>
              <c:f>Лист3!$B$24</c:f>
              <c:strCache>
                <c:ptCount val="1"/>
                <c:pt idx="0">
                  <c:v>Государственная пошлина по делам, рассматриваемым в судах общей юрисдикции, мировыми судьями</c:v>
                </c:pt>
              </c:strCache>
            </c:strRef>
          </c:tx>
          <c:invertIfNegative val="0"/>
          <c:cat>
            <c:strRef>
              <c:f>Лист3!$C$2:$F$2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Лист3!$C$24:$F$24</c:f>
            </c:numRef>
          </c:val>
          <c:shape val="box"/>
        </c:ser>
        <c:ser>
          <c:idx val="22"/>
          <c:order val="22"/>
          <c:tx>
            <c:strRef>
              <c:f>Лист3!$B$25</c:f>
              <c:strCache>
                <c:ptCount val="1"/>
                <c:pt idx="0">
                  <c:v>Государственная пошлина за совершение нотариальных действий (за исключением действий, совершаемых консульскими учреждениями Российской Федерации)</c:v>
                </c:pt>
              </c:strCache>
            </c:strRef>
          </c:tx>
          <c:invertIfNegative val="0"/>
          <c:cat>
            <c:strRef>
              <c:f>Лист3!$C$2:$F$2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Лист3!$C$25:$F$25</c:f>
            </c:numRef>
          </c:val>
          <c:shape val="box"/>
        </c:ser>
        <c:ser>
          <c:idx val="23"/>
          <c:order val="23"/>
          <c:tx>
            <c:strRef>
              <c:f>Лист3!$B$26</c:f>
              <c:strCache>
                <c:ptCount val="1"/>
                <c:pt idx="0">
                  <c:v>Государственная пошлина за государственную регистрацию, а также за совершение прочих юридически значимых действий</c:v>
                </c:pt>
              </c:strCache>
            </c:strRef>
          </c:tx>
          <c:invertIfNegative val="0"/>
          <c:cat>
            <c:strRef>
              <c:f>Лист3!$C$2:$F$2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Лист3!$C$26:$F$26</c:f>
            </c:numRef>
          </c:val>
          <c:shape val="box"/>
        </c:ser>
        <c:ser>
          <c:idx val="24"/>
          <c:order val="24"/>
          <c:tx>
            <c:strRef>
              <c:f>Лист3!$B$27</c:f>
              <c:strCache>
                <c:ptCount val="1"/>
                <c:pt idx="0">
                  <c:v>ЗАДОЛЖЕННОСТЬ И ПЕРЕРАСЧЕТЫ ПО ОТМЕНЕННЫМ НАЛОГАМ, СБОРАМ И ИНЫМ ОБЯЗАТЕЛЬНЫМ ПЛАТЕЖАМ</c:v>
                </c:pt>
              </c:strCache>
            </c:strRef>
          </c:tx>
          <c:invertIfNegative val="0"/>
          <c:cat>
            <c:strRef>
              <c:f>Лист3!$C$2:$F$2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Лист3!$C$27:$F$27</c:f>
            </c:numRef>
          </c:val>
          <c:shape val="box"/>
        </c:ser>
        <c:ser>
          <c:idx val="25"/>
          <c:order val="25"/>
          <c:tx>
            <c:strRef>
              <c:f>Лист3!$B$28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 prstMaterial="dkEdge">
              <a:bevelT prst="relaxedInset"/>
              <a:bevelB prst="slope"/>
            </a:sp3d>
          </c:spPr>
          <c:invertIfNegative val="0"/>
          <c:dLbls>
            <c:dLbl>
              <c:idx val="0"/>
              <c:layout>
                <c:manualLayout>
                  <c:x val="1.66666666666667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055555555555561E-2"/>
                  <c:y val="4.11982928984519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944444444444444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0833333333333412E-2"/>
                  <c:y val="-4.11982928984523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FFFF00"/>
              </a:solidFill>
              <a:effectLst>
                <a:softEdge rad="31750"/>
              </a:effectLst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Лист3!$C$2:$F$2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Лист3!$C$28:$F$28</c:f>
              <c:numCache>
                <c:formatCode>#,##0.0_ ;[Red]\-#,##0.0\ </c:formatCode>
                <c:ptCount val="2"/>
                <c:pt idx="0">
                  <c:v>3581.2</c:v>
                </c:pt>
                <c:pt idx="1">
                  <c:v>3233.5</c:v>
                </c:pt>
              </c:numCache>
            </c:numRef>
          </c:val>
        </c:ser>
        <c:ser>
          <c:idx val="26"/>
          <c:order val="26"/>
          <c:tx>
            <c:strRef>
              <c:f>Лист3!$B$29</c:f>
              <c:strCache>
                <c:ptCount val="1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 prstMaterial="metal">
              <a:bevelT prst="relaxedInset"/>
              <a:bevelB prst="slop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Лист3!$C$2:$F$2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Лист3!$C$29:$F$29</c:f>
            </c:numRef>
          </c:val>
          <c:shape val="box"/>
        </c:ser>
        <c:ser>
          <c:idx val="27"/>
          <c:order val="27"/>
          <c:tx>
            <c:strRef>
              <c:f>Лист3!$B$30</c:f>
              <c:strCache>
                <c:ptCount val="1"/>
                <c:pt idx="0">
                  <c:v>Доходы в виде прибыли, приходящейся на доли в уставных (складочных) капиталах хозяйственных товариществ и обществ, или дивидендов по акциям, принадлежащим Российской Федерации, субъектам Российской Федерации или муниципальным образованиям</c:v>
                </c:pt>
              </c:strCache>
            </c:strRef>
          </c:tx>
          <c:invertIfNegative val="0"/>
          <c:cat>
            <c:strRef>
              <c:f>Лист3!$C$2:$F$2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Лист3!$C$30:$F$30</c:f>
            </c:numRef>
          </c:val>
          <c:shape val="box"/>
        </c:ser>
        <c:ser>
          <c:idx val="28"/>
          <c:order val="28"/>
          <c:tx>
            <c:strRef>
              <c:f>Лист3!$B$31</c:f>
              <c:strCache>
                <c:ptCount val="1"/>
                <c:pt idx="0">
                  <c:v>Доходы от размещения средств бюджетов</c:v>
                </c:pt>
              </c:strCache>
            </c:strRef>
          </c:tx>
          <c:invertIfNegative val="0"/>
          <c:cat>
            <c:strRef>
              <c:f>Лист3!$C$2:$F$2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Лист3!$C$31:$F$31</c:f>
            </c:numRef>
          </c:val>
          <c:shape val="box"/>
        </c:ser>
        <c:ser>
          <c:idx val="29"/>
          <c:order val="29"/>
          <c:tx>
            <c:strRef>
              <c:f>Лист3!$B$32</c:f>
              <c:strCache>
                <c:ptCount val="1"/>
                <c:pt idx="0">
                  <c:v>Проценты, полученные от предоставления бюджетных кредитов внутри страны</c:v>
                </c:pt>
              </c:strCache>
            </c:strRef>
          </c:tx>
          <c:invertIfNegative val="0"/>
          <c:cat>
            <c:strRef>
              <c:f>Лист3!$C$2:$F$2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Лист3!$C$32:$F$32</c:f>
            </c:numRef>
          </c:val>
          <c:shape val="box"/>
        </c:ser>
        <c:ser>
          <c:idx val="30"/>
          <c:order val="30"/>
          <c:tx>
            <c:strRef>
              <c:f>Лист3!$B$33</c:f>
              <c:strCache>
                <c:ptCount val="1"/>
                <c:pt idx="0">
                  <c:v>Доходы, получаемые в виде арендной либо иной платы за передачу в возмездное пользование государственного и муниципального имущества (за исключением имущества бюджетных и автономных учреждений, а также имущества государственных и муниципальных унитарных пр</c:v>
                </c:pt>
              </c:strCache>
            </c:strRef>
          </c:tx>
          <c:invertIfNegative val="0"/>
          <c:cat>
            <c:strRef>
              <c:f>Лист3!$C$2:$F$2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Лист3!$C$33:$F$33</c:f>
            </c:numRef>
          </c:val>
          <c:shape val="box"/>
        </c:ser>
        <c:ser>
          <c:idx val="31"/>
          <c:order val="31"/>
          <c:tx>
            <c:strRef>
              <c:f>Лист3!$B$34</c:f>
              <c:strCache>
                <c:ptCount val="1"/>
                <c:pt idx="0">
                  <c:v>Платежи от государственных и муниципальных унитарных предприятий</c:v>
                </c:pt>
              </c:strCache>
            </c:strRef>
          </c:tx>
          <c:invertIfNegative val="0"/>
          <c:cat>
            <c:strRef>
              <c:f>Лист3!$C$2:$F$2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Лист3!$C$34:$F$34</c:f>
            </c:numRef>
          </c:val>
          <c:shape val="box"/>
        </c:ser>
        <c:ser>
          <c:idx val="32"/>
          <c:order val="32"/>
          <c:tx>
            <c:strRef>
              <c:f>Лист3!$B$35</c:f>
              <c:strCache>
                <c:ptCount val="1"/>
                <c:pt idx="0">
                  <c:v>Средства, получаемые от передачи имущества, находящегося в государственной и муниципальной собственности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</c:v>
                </c:pt>
              </c:strCache>
            </c:strRef>
          </c:tx>
          <c:invertIfNegative val="0"/>
          <c:cat>
            <c:strRef>
              <c:f>Лист3!$C$2:$F$2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Лист3!$C$35:$F$35</c:f>
            </c:numRef>
          </c:val>
          <c:shape val="box"/>
        </c:ser>
        <c:ser>
          <c:idx val="33"/>
          <c:order val="33"/>
          <c:tx>
            <c:strRef>
              <c:f>Лист3!$B$36</c:f>
              <c:strCache>
                <c:ptCount val="1"/>
                <c:pt idx="0">
                  <c:v>Прочие доходы от использования имущества и прав, находящихся в государственной и муниципальной собственности (за исключением имущества бюджетных и автономных учреждений, а также имущества государственных и муниципальных унитарных предприятий, в том числе </c:v>
                </c:pt>
              </c:strCache>
            </c:strRef>
          </c:tx>
          <c:invertIfNegative val="0"/>
          <c:cat>
            <c:strRef>
              <c:f>Лист3!$C$2:$F$2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Лист3!$C$36:$F$36</c:f>
            </c:numRef>
          </c:val>
          <c:shape val="box"/>
        </c:ser>
        <c:ser>
          <c:idx val="34"/>
          <c:order val="34"/>
          <c:tx>
            <c:strRef>
              <c:f>Лист3!$B$37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invertIfNegative val="0"/>
          <c:cat>
            <c:strRef>
              <c:f>Лист3!$C$2:$F$2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Лист3!$C$37:$F$37</c:f>
            </c:numRef>
          </c:val>
          <c:shape val="box"/>
        </c:ser>
        <c:ser>
          <c:idx val="35"/>
          <c:order val="35"/>
          <c:tx>
            <c:strRef>
              <c:f>Лист3!$B$38</c:f>
              <c:strCache>
                <c:ptCount val="1"/>
                <c:pt idx="0">
                  <c:v>ДОХОДЫ ОТ ОКАЗАНИЯ ПЛАТНЫХ УСЛУГ И КОМПЕНСАЦИИ ЗАТРАТ ГОСУДАРСТВА</c:v>
                </c:pt>
              </c:strCache>
            </c:strRef>
          </c:tx>
          <c:invertIfNegative val="0"/>
          <c:cat>
            <c:strRef>
              <c:f>Лист3!$C$2:$F$2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Лист3!$C$38:$F$38</c:f>
            </c:numRef>
          </c:val>
          <c:shape val="box"/>
        </c:ser>
        <c:ser>
          <c:idx val="36"/>
          <c:order val="36"/>
          <c:tx>
            <c:strRef>
              <c:f>Лист3!$B$39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invertIfNegative val="0"/>
          <c:cat>
            <c:strRef>
              <c:f>Лист3!$C$2:$F$2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Лист3!$C$39:$F$39</c:f>
            </c:numRef>
          </c:val>
          <c:shape val="box"/>
        </c:ser>
        <c:ser>
          <c:idx val="37"/>
          <c:order val="37"/>
          <c:tx>
            <c:strRef>
              <c:f>Лист3!$B$40</c:f>
              <c:strCache>
                <c:ptCount val="1"/>
                <c:pt idx="0">
                  <c:v>Доходы от продажи квартир</c:v>
                </c:pt>
              </c:strCache>
            </c:strRef>
          </c:tx>
          <c:invertIfNegative val="0"/>
          <c:cat>
            <c:strRef>
              <c:f>Лист3!$C$2:$F$2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Лист3!$C$40:$F$40</c:f>
            </c:numRef>
          </c:val>
          <c:shape val="box"/>
        </c:ser>
        <c:ser>
          <c:idx val="38"/>
          <c:order val="38"/>
          <c:tx>
            <c:strRef>
              <c:f>Лист3!$B$41</c:f>
              <c:strCache>
                <c:ptCount val="1"/>
                <c:pt idx="0">
                  <c:v>Доходы от реализации имущества, находящегося в государственной и муниципальной собственности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</c:v>
                </c:pt>
              </c:strCache>
            </c:strRef>
          </c:tx>
          <c:invertIfNegative val="0"/>
          <c:cat>
            <c:strRef>
              <c:f>Лист3!$C$2:$F$2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Лист3!$C$41:$F$41</c:f>
            </c:numRef>
          </c:val>
          <c:shape val="box"/>
        </c:ser>
        <c:ser>
          <c:idx val="39"/>
          <c:order val="39"/>
          <c:tx>
            <c:strRef>
              <c:f>Лист3!$B$42</c:f>
              <c:strCache>
                <c:ptCount val="1"/>
                <c:pt idx="0">
                  <c:v>Средства от распоряжения и реализации конфискованного и иного имущества, обращенного в доход государства (в части реализации основных средств по указанному имуществу)</c:v>
                </c:pt>
              </c:strCache>
            </c:strRef>
          </c:tx>
          <c:invertIfNegative val="0"/>
          <c:cat>
            <c:strRef>
              <c:f>Лист3!$C$2:$F$2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Лист3!$C$42:$F$42</c:f>
            </c:numRef>
          </c:val>
          <c:shape val="box"/>
        </c:ser>
        <c:ser>
          <c:idx val="40"/>
          <c:order val="40"/>
          <c:tx>
            <c:strRef>
              <c:f>Лист3!$B$43</c:f>
              <c:strCache>
                <c:ptCount val="1"/>
                <c:pt idx="0">
                  <c:v>Средства от распоряжения и реализации конфискованного и иного имущества, обращенного в доход государства (в части реализации материальных запасов по указанному имуществу)</c:v>
                </c:pt>
              </c:strCache>
            </c:strRef>
          </c:tx>
          <c:invertIfNegative val="0"/>
          <c:cat>
            <c:strRef>
              <c:f>Лист3!$C$2:$F$2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Лист3!$C$43:$F$43</c:f>
            </c:numRef>
          </c:val>
          <c:shape val="box"/>
        </c:ser>
        <c:ser>
          <c:idx val="41"/>
          <c:order val="41"/>
          <c:tx>
            <c:strRef>
              <c:f>Лист3!$B$44</c:f>
              <c:strCache>
                <c:ptCount val="1"/>
                <c:pt idx="0">
                  <c:v>Доходы от продажи земельных участков, находящихся в государственной и муниципальной собственности (за исключением земельных участков бюджетных и автономных учреждений)</c:v>
                </c:pt>
              </c:strCache>
            </c:strRef>
          </c:tx>
          <c:invertIfNegative val="0"/>
          <c:cat>
            <c:strRef>
              <c:f>Лист3!$C$2:$F$2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Лист3!$C$44:$F$44</c:f>
            </c:numRef>
          </c:val>
          <c:shape val="box"/>
        </c:ser>
        <c:ser>
          <c:idx val="42"/>
          <c:order val="42"/>
          <c:tx>
            <c:strRef>
              <c:f>Лист3!$B$45</c:f>
              <c:strCache>
                <c:ptCount val="1"/>
                <c:pt idx="0">
                  <c:v>АДМИНИСТРАТИВНЫЕ ПЛАТЕЖИ И СБОРЫ</c:v>
                </c:pt>
              </c:strCache>
            </c:strRef>
          </c:tx>
          <c:invertIfNegative val="0"/>
          <c:cat>
            <c:strRef>
              <c:f>Лист3!$C$2:$F$2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Лист3!$C$45:$F$45</c:f>
            </c:numRef>
          </c:val>
          <c:shape val="box"/>
        </c:ser>
        <c:ser>
          <c:idx val="43"/>
          <c:order val="43"/>
          <c:tx>
            <c:strRef>
              <c:f>Лист3!$B$46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invertIfNegative val="0"/>
          <c:cat>
            <c:strRef>
              <c:f>Лист3!$C$2:$F$2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Лист3!$C$46:$F$46</c:f>
            </c:numRef>
          </c:val>
          <c:shape val="box"/>
        </c:ser>
        <c:ser>
          <c:idx val="44"/>
          <c:order val="44"/>
          <c:tx>
            <c:strRef>
              <c:f>Лист3!$B$47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invertIfNegative val="0"/>
          <c:cat>
            <c:strRef>
              <c:f>Лист3!$C$2:$F$2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Лист3!$C$47:$F$47</c:f>
            </c:numRef>
          </c:val>
          <c:shape val="box"/>
        </c:ser>
        <c:ser>
          <c:idx val="45"/>
          <c:order val="45"/>
          <c:tx>
            <c:strRef>
              <c:f>Лист3!$B$48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invertIfNegative val="0"/>
          <c:cat>
            <c:strRef>
              <c:f>Лист3!$C$2:$F$2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Лист3!$C$48:$F$48</c:f>
            </c:numRef>
          </c:val>
          <c:shape val="box"/>
        </c:ser>
        <c:ser>
          <c:idx val="46"/>
          <c:order val="46"/>
          <c:tx>
            <c:strRef>
              <c:f>Лист3!$B$49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scene3d>
              <a:camera prst="orthographicFront"/>
              <a:lightRig rig="threePt" dir="t"/>
            </a:scene3d>
            <a:sp3d prstMaterial="dkEdge">
              <a:bevelT prst="relaxedInset"/>
              <a:bevelB prst="slope"/>
            </a:sp3d>
          </c:spPr>
          <c:invertIfNegative val="0"/>
          <c:dLbls>
            <c:dLbl>
              <c:idx val="0"/>
              <c:layout>
                <c:manualLayout>
                  <c:x val="8.333333333333336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055555555555561E-2"/>
                  <c:y val="-6.1797439347678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25000000000000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888888888889055E-2"/>
                  <c:y val="-6.1797439347678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FFFF00"/>
              </a:solidFill>
              <a:effectLst>
                <a:softEdge rad="31750"/>
              </a:effectLst>
            </c:spPr>
            <c:txPr>
              <a:bodyPr anchor="t" anchorCtr="1"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Лист3!$C$2:$F$2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Лист3!$C$49:$F$49</c:f>
              <c:numCache>
                <c:formatCode>#,##0.0_ ;[Red]\-#,##0.0\ </c:formatCode>
                <c:ptCount val="2"/>
                <c:pt idx="0">
                  <c:v>114812.7</c:v>
                </c:pt>
                <c:pt idx="1">
                  <c:v>122502.2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6"/>
        <c:gapDepth val="100"/>
        <c:shape val="cylinder"/>
        <c:axId val="436302712"/>
        <c:axId val="436303104"/>
        <c:axId val="0"/>
      </c:bar3DChart>
      <c:catAx>
        <c:axId val="436302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800" b="1" i="1"/>
            </a:pPr>
            <a:endParaRPr lang="ru-RU"/>
          </a:p>
        </c:txPr>
        <c:crossAx val="436303104"/>
        <c:crosses val="autoZero"/>
        <c:auto val="1"/>
        <c:lblAlgn val="ctr"/>
        <c:lblOffset val="100"/>
        <c:noMultiLvlLbl val="0"/>
      </c:catAx>
      <c:valAx>
        <c:axId val="436303104"/>
        <c:scaling>
          <c:orientation val="minMax"/>
        </c:scaling>
        <c:delete val="1"/>
        <c:axPos val="l"/>
        <c:numFmt formatCode="#,##0" sourceLinked="0"/>
        <c:majorTickMark val="out"/>
        <c:minorTickMark val="none"/>
        <c:tickLblPos val="none"/>
        <c:crossAx val="43630271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1838407686486994"/>
          <c:y val="0.22094871558645043"/>
          <c:w val="0.28161592313513006"/>
          <c:h val="0.36245544420842835"/>
        </c:manualLayout>
      </c:layout>
      <c:overlay val="0"/>
      <c:txPr>
        <a:bodyPr/>
        <a:lstStyle/>
        <a:p>
          <a:pPr>
            <a:defRPr sz="1600" b="0" i="1"/>
          </a:pPr>
          <a:endParaRPr lang="ru-RU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/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8379046369203882"/>
          <c:y val="0.16718967789522779"/>
          <c:w val="0.49753641732283654"/>
          <c:h val="0.7049801381766172"/>
        </c:manualLayout>
      </c:layout>
      <c:doughnut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E37303"/>
              </a:solidFill>
            </c:spPr>
          </c:dPt>
          <c:dPt>
            <c:idx val="2"/>
            <c:bubble3D val="0"/>
            <c:spPr>
              <a:solidFill>
                <a:srgbClr val="EEE800"/>
              </a:solidFill>
            </c:spPr>
          </c:dPt>
          <c:dPt>
            <c:idx val="3"/>
            <c:bubble3D val="0"/>
            <c:spPr>
              <a:solidFill>
                <a:srgbClr val="00B050"/>
              </a:solidFill>
            </c:spPr>
          </c:dPt>
          <c:dPt>
            <c:idx val="4"/>
            <c:bubble3D val="0"/>
            <c:spPr>
              <a:solidFill>
                <a:srgbClr val="00B0F0"/>
              </a:solidFill>
            </c:spPr>
          </c:dPt>
          <c:dPt>
            <c:idx val="5"/>
            <c:bubble3D val="0"/>
            <c:spPr>
              <a:solidFill>
                <a:srgbClr val="0070C0"/>
              </a:solidFill>
            </c:spPr>
          </c:dPt>
          <c:dPt>
            <c:idx val="6"/>
            <c:bubble3D val="0"/>
            <c:spPr>
              <a:solidFill>
                <a:srgbClr val="7030A0"/>
              </a:solidFill>
            </c:spPr>
          </c:dPt>
          <c:dPt>
            <c:idx val="7"/>
            <c:bubble3D val="0"/>
            <c:spPr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</c:spPr>
          </c:dPt>
          <c:dPt>
            <c:idx val="8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Lbls>
            <c:dLbl>
              <c:idx val="0"/>
              <c:layout>
                <c:manualLayout>
                  <c:x val="1.5277777777777781E-2"/>
                  <c:y val="-3.935949396707284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0833333333333336"/>
                  <c:y val="-0.1062706337110970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6388888888888878E-2"/>
                  <c:y val="-3.9359493967072836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5277777777777781E-2"/>
                  <c:y val="1.569049181547220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12777777777777777"/>
                  <c:y val="-7.281506383908491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4722222222222224E-2"/>
                  <c:y val="-0.1849896216452424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9.7222222222222224E-3"/>
                  <c:y val="-3.9359493967072841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80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4.4444444444444502E-2"/>
                  <c:y val="-0.1849896216452424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Лист1!$A$1:$A$9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безопасность и правоох-я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 и кинематография</c:v>
                </c:pt>
                <c:pt idx="6">
                  <c:v>Социальная политика</c:v>
                </c:pt>
                <c:pt idx="7">
                  <c:v>Межбюджетные трансферты СП</c:v>
                </c:pt>
                <c:pt idx="8">
                  <c:v>Национальная оборона, Охрана окружающей среды, Физическая культура и спорт, Средства массовой информации, Обслуживание муниципального долга </c:v>
                </c:pt>
              </c:strCache>
            </c:strRef>
          </c:cat>
          <c:val>
            <c:numRef>
              <c:f>Лист1!$B$1:$B$9</c:f>
              <c:numCache>
                <c:formatCode>#,##0.00</c:formatCode>
                <c:ptCount val="9"/>
                <c:pt idx="0">
                  <c:v>366266.2</c:v>
                </c:pt>
                <c:pt idx="1">
                  <c:v>102649.9</c:v>
                </c:pt>
                <c:pt idx="2">
                  <c:v>515265</c:v>
                </c:pt>
                <c:pt idx="3">
                  <c:v>861442.2</c:v>
                </c:pt>
                <c:pt idx="4">
                  <c:v>1380250.8</c:v>
                </c:pt>
                <c:pt idx="5">
                  <c:v>85102.399999999994</c:v>
                </c:pt>
                <c:pt idx="6">
                  <c:v>69993.3</c:v>
                </c:pt>
                <c:pt idx="7">
                  <c:v>313067</c:v>
                </c:pt>
                <c:pt idx="8">
                  <c:v>28024.7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15"/>
      </c:doughnutChart>
    </c:plotArea>
    <c:legend>
      <c:legendPos val="l"/>
      <c:layout>
        <c:manualLayout>
          <c:xMode val="edge"/>
          <c:yMode val="edge"/>
          <c:x val="0"/>
          <c:y val="6.7293422703144992E-2"/>
          <c:w val="0.94845067804024497"/>
          <c:h val="0.93232413937909664"/>
        </c:manualLayout>
      </c:layout>
      <c:overlay val="0"/>
      <c:txPr>
        <a:bodyPr/>
        <a:lstStyle/>
        <a:p>
          <a:pPr>
            <a:defRPr sz="1600" b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16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 год </a:t>
            </a:r>
          </a:p>
          <a:p>
            <a:pPr>
              <a:defRPr sz="16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1 997 976,7</a:t>
            </a:r>
          </a:p>
          <a:p>
            <a:pPr>
              <a:defRPr sz="16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рублей,</a:t>
            </a:r>
          </a:p>
          <a:p>
            <a:pPr>
              <a:defRPr sz="16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46%</a:t>
            </a:r>
            <a:r>
              <a:rPr lang="ru-RU" sz="16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общем</a:t>
            </a:r>
          </a:p>
          <a:p>
            <a:pPr>
              <a:defRPr sz="16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6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объёме расходов</a:t>
            </a: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5913531653449514"/>
          <c:y val="0.2837579889831710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8720005537303684E-2"/>
          <c:y val="3.310917068239462E-2"/>
          <c:w val="0.38753972221781446"/>
          <c:h val="0.81383322829101667"/>
        </c:manualLayout>
      </c:layout>
      <c:doughnutChart>
        <c:varyColors val="1"/>
        <c:ser>
          <c:idx val="0"/>
          <c:order val="0"/>
          <c:tx>
            <c:strRef>
              <c:f>Лист1!$B$5</c:f>
              <c:strCache>
                <c:ptCount val="1"/>
                <c:pt idx="0">
                  <c:v>2015 год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 sz="1600" b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1.1198050304816225E-2"/>
                  <c:y val="-2.994950246618309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9987814405101656E-3"/>
                  <c:y val="-3.993266995491067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4.991583744363863E-2"/>
                </c:manualLayout>
              </c:layout>
              <c:spPr/>
              <c:txPr>
                <a:bodyPr/>
                <a:lstStyle/>
                <a:p>
                  <a:pPr>
                    <a:defRPr sz="1600" b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Лист1!$C$4:$F$4</c:f>
              <c:strCache>
                <c:ptCount val="4"/>
                <c:pt idx="0">
                  <c:v>Образование</c:v>
                </c:pt>
                <c:pt idx="1">
                  <c:v>Культура</c:v>
                </c:pt>
                <c:pt idx="2">
                  <c:v>Социальная политика</c:v>
                </c:pt>
                <c:pt idx="3">
                  <c:v>Физическая культура и спорт</c:v>
                </c:pt>
              </c:strCache>
            </c:strRef>
          </c:cat>
          <c:val>
            <c:numRef>
              <c:f>Лист1!$C$5:$F$5</c:f>
              <c:numCache>
                <c:formatCode>#,##0.0</c:formatCode>
                <c:ptCount val="4"/>
                <c:pt idx="0">
                  <c:v>1695568.4</c:v>
                </c:pt>
                <c:pt idx="1">
                  <c:v>118576.4</c:v>
                </c:pt>
                <c:pt idx="2">
                  <c:v>94783.8</c:v>
                </c:pt>
                <c:pt idx="3">
                  <c:v>89048.1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"/>
          <c:y val="0.88639627043536051"/>
          <c:w val="1"/>
          <c:h val="0.10105297524593709"/>
        </c:manualLayout>
      </c:layout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16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2016 год</a:t>
            </a:r>
          </a:p>
          <a:p>
            <a:pPr>
              <a:defRPr sz="16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b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543 004,6</a:t>
            </a:r>
          </a:p>
          <a:p>
            <a:pPr>
              <a:defRPr sz="16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600" b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6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рублей,</a:t>
            </a:r>
          </a:p>
          <a:p>
            <a:pPr>
              <a:defRPr sz="16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6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41,5% в общем</a:t>
            </a:r>
          </a:p>
          <a:p>
            <a:pPr>
              <a:defRPr sz="16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6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объёме расходов</a:t>
            </a:r>
          </a:p>
        </c:rich>
      </c:tx>
      <c:layout>
        <c:manualLayout>
          <c:xMode val="edge"/>
          <c:yMode val="edge"/>
          <c:x val="0.32167142230627138"/>
          <c:y val="0.37932614766941769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463549082706532"/>
          <c:y val="0.10276198976676502"/>
          <c:w val="0.6970974937536637"/>
          <c:h val="0.89723801264880299"/>
        </c:manualLayout>
      </c:layout>
      <c:doughnutChart>
        <c:varyColors val="1"/>
        <c:ser>
          <c:idx val="0"/>
          <c:order val="0"/>
          <c:tx>
            <c:strRef>
              <c:f>Лист1!$B$9</c:f>
              <c:strCache>
                <c:ptCount val="1"/>
                <c:pt idx="0">
                  <c:v>2016 год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pPr>
                      <a:defRPr sz="16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mtClean="0"/>
                      <a:t>89,5%</a:t>
                    </a:r>
                    <a:endParaRPr lang="ru-RU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9.7208824647718496E-3"/>
                  <c:y val="-3.306923273882984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6.246410628445617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2220990142210986"/>
                  <c:y val="-0.1399020798455344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</a:t>
                    </a:r>
                    <a:r>
                      <a:rPr lang="ru-RU" dirty="0" smtClean="0"/>
                      <a:t>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Лист1!$C$8:$F$8</c:f>
              <c:strCache>
                <c:ptCount val="4"/>
                <c:pt idx="0">
                  <c:v>Образование</c:v>
                </c:pt>
                <c:pt idx="1">
                  <c:v>Культура</c:v>
                </c:pt>
                <c:pt idx="2">
                  <c:v>Социальная политика</c:v>
                </c:pt>
                <c:pt idx="3">
                  <c:v>Физическая культура и спорт</c:v>
                </c:pt>
              </c:strCache>
            </c:strRef>
          </c:cat>
          <c:val>
            <c:numRef>
              <c:f>Лист1!$C$9:$F$9</c:f>
              <c:numCache>
                <c:formatCode>#,##0.0</c:formatCode>
                <c:ptCount val="4"/>
                <c:pt idx="0">
                  <c:v>1380250.8</c:v>
                </c:pt>
                <c:pt idx="1">
                  <c:v>85102.399999999994</c:v>
                </c:pt>
                <c:pt idx="2">
                  <c:v>69993.3</c:v>
                </c:pt>
                <c:pt idx="3">
                  <c:v>7658.1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888888888888907E-2"/>
          <c:y val="5.0925925925925923E-2"/>
          <c:w val="0.93888888888888944"/>
          <c:h val="0.7697010790317885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Лист1!$E$4</c:f>
              <c:strCache>
                <c:ptCount val="1"/>
                <c:pt idx="0">
                  <c:v>Средства регионального бюджета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9166666666666667E-2"/>
                  <c:y val="1.85185185185185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5000000000000001E-2"/>
                  <c:y val="-5.55555555555555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Лист1!$D$5:$D$6</c:f>
              <c:strCache>
                <c:ptCount val="2"/>
                <c:pt idx="0">
                  <c:v>Работники учреждений дополнительного образования детей </c:v>
                </c:pt>
                <c:pt idx="1">
                  <c:v>Работники учреждений культуры</c:v>
                </c:pt>
              </c:strCache>
            </c:strRef>
          </c:cat>
          <c:val>
            <c:numRef>
              <c:f>Лист1!$E$5:$E$6</c:f>
              <c:numCache>
                <c:formatCode>#,##0.0</c:formatCode>
                <c:ptCount val="2"/>
                <c:pt idx="0">
                  <c:v>11092300</c:v>
                </c:pt>
                <c:pt idx="1">
                  <c:v>10103000</c:v>
                </c:pt>
              </c:numCache>
            </c:numRef>
          </c:val>
        </c:ser>
        <c:ser>
          <c:idx val="1"/>
          <c:order val="1"/>
          <c:tx>
            <c:strRef>
              <c:f>Лист1!$F$4</c:f>
              <c:strCache>
                <c:ptCount val="1"/>
                <c:pt idx="0">
                  <c:v>Средства местного бюджета</c:v>
                </c:pt>
              </c:strCache>
            </c:strRef>
          </c:tx>
          <c:spPr>
            <a:solidFill>
              <a:srgbClr val="FF66CC"/>
            </a:solidFill>
          </c:spPr>
          <c:invertIfNegative val="0"/>
          <c:dLbls>
            <c:dLbl>
              <c:idx val="0"/>
              <c:layout>
                <c:manualLayout>
                  <c:x val="2.361111111111113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6388888888888878E-2"/>
                  <c:y val="-1.85185185185185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Лист1!$D$5:$D$6</c:f>
              <c:strCache>
                <c:ptCount val="2"/>
                <c:pt idx="0">
                  <c:v>Работники учреждений дополнительного образования детей </c:v>
                </c:pt>
                <c:pt idx="1">
                  <c:v>Работники учреждений культуры</c:v>
                </c:pt>
              </c:strCache>
            </c:strRef>
          </c:cat>
          <c:val>
            <c:numRef>
              <c:f>Лист1!$F$5:$F$6</c:f>
              <c:numCache>
                <c:formatCode>#,##0.0</c:formatCode>
                <c:ptCount val="2"/>
                <c:pt idx="0">
                  <c:v>583800</c:v>
                </c:pt>
                <c:pt idx="1">
                  <c:v>531700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33034648"/>
        <c:axId val="433378944"/>
        <c:axId val="0"/>
      </c:bar3DChart>
      <c:catAx>
        <c:axId val="433034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33378944"/>
        <c:crosses val="autoZero"/>
        <c:auto val="1"/>
        <c:lblAlgn val="ctr"/>
        <c:lblOffset val="100"/>
        <c:noMultiLvlLbl val="0"/>
      </c:catAx>
      <c:valAx>
        <c:axId val="43337894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43303464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dirty="0" smtClean="0">
                <a:solidFill>
                  <a:srgbClr val="FF0000"/>
                </a:solidFill>
              </a:rPr>
              <a:t>Структура расходов, тыс. рублей</a:t>
            </a:r>
            <a:endParaRPr lang="ru-RU" sz="180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46171247271882582"/>
          <c:y val="1.049817216076522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8914101371656603E-2"/>
          <c:y val="0.10574817083816103"/>
          <c:w val="0.5522958422434262"/>
          <c:h val="0.7955690108506455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dPt>
          <c:dPt>
            <c:idx val="3"/>
            <c:bubble3D val="0"/>
            <c:explosion val="10"/>
          </c:dPt>
          <c:dPt>
            <c:idx val="4"/>
            <c:bubble3D val="0"/>
            <c:explosion val="6"/>
          </c:dPt>
          <c:dPt>
            <c:idx val="5"/>
            <c:bubble3D val="0"/>
            <c:explosion val="6"/>
          </c:dPt>
          <c:dPt>
            <c:idx val="6"/>
            <c:bubble3D val="0"/>
            <c:spPr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-7.2879872851593303E-3"/>
                  <c:y val="5.2490860803826228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3727923710955904E-3"/>
                  <c:y val="-2.099634432153040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136926016484856"/>
                  <c:y val="-0.10498172160765212"/>
                </c:manualLayout>
              </c:layout>
              <c:tx>
                <c:rich>
                  <a:bodyPr/>
                  <a:lstStyle/>
                  <a:p>
                    <a:r>
                      <a:rPr lang="en-US" sz="1300" dirty="0">
                        <a:solidFill>
                          <a:schemeClr val="tx1"/>
                        </a:solidFill>
                      </a:rPr>
                      <a:t>1 473,50
</a:t>
                    </a:r>
                    <a:r>
                      <a:rPr lang="en-US" sz="1300" dirty="0" smtClean="0">
                        <a:solidFill>
                          <a:schemeClr val="tx1"/>
                        </a:solidFill>
                      </a:rPr>
                      <a:t>0</a:t>
                    </a:r>
                    <a:r>
                      <a:rPr lang="ru-RU" sz="1300" dirty="0" smtClean="0">
                        <a:solidFill>
                          <a:schemeClr val="tx1"/>
                        </a:solidFill>
                      </a:rPr>
                      <a:t>,5</a:t>
                    </a:r>
                    <a:r>
                      <a:rPr lang="en-US" sz="1300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9355131339860308E-2"/>
                  <c:y val="-0.16797075457224361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3727923710955704E-3"/>
                  <c:y val="-3.9893054210907782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3.3524741511732847E-2"/>
                  <c:y val="-0.17426982319424841"/>
                </c:manualLayout>
              </c:layout>
              <c:tx>
                <c:rich>
                  <a:bodyPr/>
                  <a:lstStyle/>
                  <a:p>
                    <a:r>
                      <a:rPr lang="en-US" sz="1300" dirty="0">
                        <a:solidFill>
                          <a:schemeClr val="tx1"/>
                        </a:solidFill>
                      </a:rPr>
                      <a:t>155,20
</a:t>
                    </a:r>
                    <a:r>
                      <a:rPr lang="en-US" sz="1300" dirty="0" smtClean="0">
                        <a:solidFill>
                          <a:schemeClr val="tx1"/>
                        </a:solidFill>
                      </a:rPr>
                      <a:t>0</a:t>
                    </a:r>
                    <a:r>
                      <a:rPr lang="ru-RU" sz="1300" dirty="0" smtClean="0">
                        <a:solidFill>
                          <a:schemeClr val="tx1"/>
                        </a:solidFill>
                      </a:rPr>
                      <a:t>,05</a:t>
                    </a:r>
                    <a:r>
                      <a:rPr lang="en-US" sz="1300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Объекты жилищно-коммунального хозяйства</c:v>
                </c:pt>
                <c:pt idx="1">
                  <c:v>Объекты образования</c:v>
                </c:pt>
                <c:pt idx="2">
                  <c:v>Объекты дорожного хозяйства</c:v>
                </c:pt>
                <c:pt idx="3">
                  <c:v>Объекты экологической безопасности</c:v>
                </c:pt>
                <c:pt idx="4">
                  <c:v>Объекты физической культуры и спорта</c:v>
                </c:pt>
                <c:pt idx="5">
                  <c:v>Объекты культуры </c:v>
                </c:pt>
                <c:pt idx="6">
                  <c:v>Объекты правоохранительной деятельности</c:v>
                </c:pt>
              </c:strCache>
            </c:strRef>
          </c:cat>
          <c:val>
            <c:numRef>
              <c:f>Лист1!$B$2:$B$8</c:f>
              <c:numCache>
                <c:formatCode>#,##0.00</c:formatCode>
                <c:ptCount val="7"/>
                <c:pt idx="0">
                  <c:v>145365.70000000001</c:v>
                </c:pt>
                <c:pt idx="1">
                  <c:v>40893.4</c:v>
                </c:pt>
                <c:pt idx="2">
                  <c:v>113003.4</c:v>
                </c:pt>
                <c:pt idx="3">
                  <c:v>1473.5</c:v>
                </c:pt>
                <c:pt idx="4">
                  <c:v>5131.3</c:v>
                </c:pt>
                <c:pt idx="5">
                  <c:v>19292.099999999955</c:v>
                </c:pt>
                <c:pt idx="6">
                  <c:v>155.19999999999999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6702035402861715"/>
          <c:y val="0.1307996201480259"/>
          <c:w val="0.32944532711704716"/>
          <c:h val="0.66518419249713134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0"/>
      <c:rotY val="24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8720321183070408E-2"/>
          <c:y val="6.7314668999708588E-2"/>
          <c:w val="0.94962368766404381"/>
          <c:h val="0.8975001458151047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</c:spPr>
          </c:dPt>
          <c:dPt>
            <c:idx val="1"/>
            <c:bubble3D val="0"/>
            <c:explosion val="28"/>
          </c:dPt>
          <c:dLbls>
            <c:dLbl>
              <c:idx val="0"/>
              <c:layout>
                <c:manualLayout>
                  <c:x val="-0.29415474628171484"/>
                  <c:y val="0.10506430446194254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600" dirty="0" smtClean="0"/>
                      <a:t>3 </a:t>
                    </a:r>
                    <a:r>
                      <a:rPr lang="en-US" sz="1600" dirty="0"/>
                      <a:t>568 </a:t>
                    </a:r>
                    <a:r>
                      <a:rPr lang="ru-RU" sz="1600" dirty="0" smtClean="0"/>
                      <a:t>875,3</a:t>
                    </a:r>
                  </a:p>
                  <a:p>
                    <a:pPr>
                      <a:defRPr sz="16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600" dirty="0" smtClean="0"/>
                      <a:t>тыс. руб.,</a:t>
                    </a:r>
                  </a:p>
                  <a:p>
                    <a:pPr>
                      <a:defRPr sz="16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600" dirty="0" smtClean="0"/>
                      <a:t>9</a:t>
                    </a:r>
                    <a:r>
                      <a:rPr lang="ru-RU" sz="1600" dirty="0" smtClean="0"/>
                      <a:t>5,9</a:t>
                    </a:r>
                    <a:r>
                      <a:rPr lang="en-US" sz="1600" dirty="0" smtClean="0"/>
                      <a:t>%</a:t>
                    </a:r>
                    <a:endParaRPr lang="en-US" sz="16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0740157480314963E-2"/>
                  <c:y val="7.5320064158647088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153 </a:t>
                    </a:r>
                    <a:r>
                      <a:rPr lang="en-US" sz="1600" dirty="0" smtClean="0"/>
                      <a:t>1</a:t>
                    </a:r>
                    <a:r>
                      <a:rPr lang="ru-RU" sz="1600" dirty="0" smtClean="0"/>
                      <a:t>86</a:t>
                    </a:r>
                    <a:r>
                      <a:rPr lang="en-US" sz="1600" dirty="0" smtClean="0"/>
                      <a:t>,2</a:t>
                    </a:r>
                    <a:r>
                      <a:rPr lang="ru-RU" sz="1600" dirty="0" smtClean="0"/>
                      <a:t> тыс. руб.,</a:t>
                    </a:r>
                  </a:p>
                  <a:p>
                    <a:r>
                      <a:rPr lang="en-US" sz="1600" dirty="0" smtClean="0"/>
                      <a:t>4</a:t>
                    </a:r>
                    <a:r>
                      <a:rPr lang="ru-RU" sz="1600" dirty="0" smtClean="0"/>
                      <a:t>,1</a:t>
                    </a:r>
                    <a:r>
                      <a:rPr lang="en-US" sz="1600" dirty="0" smtClean="0"/>
                      <a:t>%</a:t>
                    </a:r>
                    <a:endParaRPr lang="en-US" sz="1600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Лист1!$C$5:$C$6</c:f>
              <c:strCache>
                <c:ptCount val="2"/>
                <c:pt idx="0">
                  <c:v>Муниципальные программы</c:v>
                </c:pt>
                <c:pt idx="1">
                  <c:v>Непрограммые расходы</c:v>
                </c:pt>
              </c:strCache>
            </c:strRef>
          </c:cat>
          <c:val>
            <c:numRef>
              <c:f>Лист1!$D$5:$D$6</c:f>
              <c:numCache>
                <c:formatCode>#,##0.0</c:formatCode>
                <c:ptCount val="2"/>
                <c:pt idx="0">
                  <c:v>3568875.3</c:v>
                </c:pt>
                <c:pt idx="1">
                  <c:v>153186.20000000001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31871730096237982"/>
          <c:y val="0.90999547973170025"/>
          <c:w val="0.6802590769903778"/>
          <c:h val="8.9070137066200053E-2"/>
        </c:manualLayout>
      </c:layout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75"/>
      <c:rotY val="23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8334208223972011E-2"/>
          <c:y val="0"/>
          <c:w val="0.62306835083114609"/>
          <c:h val="0.91518079392661655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0.13750000000000001"/>
                  <c:y val="0.11364451777235966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600" dirty="0" smtClean="0">
                        <a:solidFill>
                          <a:schemeClr val="bg1"/>
                        </a:solidFill>
                      </a:rPr>
                      <a:t>1 </a:t>
                    </a:r>
                    <a:r>
                      <a:rPr lang="en-US" sz="1600" dirty="0">
                        <a:solidFill>
                          <a:schemeClr val="bg1"/>
                        </a:solidFill>
                      </a:rPr>
                      <a:t>516 </a:t>
                    </a:r>
                    <a:r>
                      <a:rPr lang="en-US" sz="1600" dirty="0" smtClean="0">
                        <a:solidFill>
                          <a:schemeClr val="bg1"/>
                        </a:solidFill>
                      </a:rPr>
                      <a:t>976,1</a:t>
                    </a:r>
                    <a:r>
                      <a:rPr lang="ru-RU" sz="1600" dirty="0" smtClean="0">
                        <a:solidFill>
                          <a:schemeClr val="bg1"/>
                        </a:solidFill>
                      </a:rPr>
                      <a:t> тыс. руб.,</a:t>
                    </a:r>
                    <a:r>
                      <a:rPr lang="ru-RU" sz="1600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1600" dirty="0" smtClean="0">
                        <a:solidFill>
                          <a:schemeClr val="bg1"/>
                        </a:solidFill>
                      </a:rPr>
                      <a:t>42</a:t>
                    </a:r>
                    <a:r>
                      <a:rPr lang="en-US" sz="1600" dirty="0">
                        <a:solidFill>
                          <a:schemeClr val="bg1"/>
                        </a:solidFill>
                      </a:rPr>
                      <a:t>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9843755468066493"/>
                  <c:y val="7.6260148729081309E-2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600" dirty="0">
                        <a:solidFill>
                          <a:schemeClr val="bg1"/>
                        </a:solidFill>
                      </a:rPr>
                      <a:t>885 </a:t>
                    </a:r>
                    <a:r>
                      <a:rPr lang="en-US" sz="1600" dirty="0" smtClean="0">
                        <a:solidFill>
                          <a:schemeClr val="bg1"/>
                        </a:solidFill>
                      </a:rPr>
                      <a:t>951,9</a:t>
                    </a:r>
                    <a:r>
                      <a:rPr lang="ru-RU" sz="1600" dirty="0" smtClean="0">
                        <a:solidFill>
                          <a:schemeClr val="bg1"/>
                        </a:solidFill>
                      </a:rPr>
                      <a:t> тыс. руб.,</a:t>
                    </a:r>
                  </a:p>
                  <a:p>
                    <a:pPr>
                      <a:defRPr sz="140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1600" dirty="0" smtClean="0">
                        <a:solidFill>
                          <a:schemeClr val="bg1"/>
                        </a:solidFill>
                      </a:rPr>
                      <a:t>25</a:t>
                    </a:r>
                    <a:r>
                      <a:rPr lang="en-US" sz="1600" dirty="0">
                        <a:solidFill>
                          <a:schemeClr val="bg1"/>
                        </a:solidFill>
                      </a:rPr>
                      <a:t>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1910542432196011E-3"/>
                  <c:y val="6.4708244719157398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416 </a:t>
                    </a:r>
                    <a:r>
                      <a:rPr lang="en-US" sz="1600" dirty="0" smtClean="0"/>
                      <a:t>509,4</a:t>
                    </a:r>
                    <a:r>
                      <a:rPr lang="ru-RU" sz="1600" dirty="0" smtClean="0"/>
                      <a:t> тыс. руб.,</a:t>
                    </a:r>
                  </a:p>
                  <a:p>
                    <a:r>
                      <a:rPr lang="en-US" sz="1600" dirty="0" smtClean="0"/>
                      <a:t>12</a:t>
                    </a:r>
                    <a:r>
                      <a:rPr lang="en-US" sz="1600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0704505686789065E-2"/>
                  <c:y val="1.365901827387587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378 </a:t>
                    </a:r>
                    <a:r>
                      <a:rPr lang="en-US" sz="1600" dirty="0" smtClean="0"/>
                      <a:t>277,1</a:t>
                    </a:r>
                    <a:r>
                      <a:rPr lang="ru-RU" sz="1600" dirty="0" smtClean="0"/>
                      <a:t> тыс. руб.,</a:t>
                    </a:r>
                  </a:p>
                  <a:p>
                    <a:r>
                      <a:rPr lang="en-US" sz="1600" dirty="0" smtClean="0"/>
                      <a:t>11</a:t>
                    </a:r>
                    <a:r>
                      <a:rPr lang="en-US" sz="1600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9200185914260723E-2"/>
                  <c:y val="6.966404251923357E-3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371 </a:t>
                    </a:r>
                    <a:r>
                      <a:rPr lang="en-US" sz="1600" dirty="0" smtClean="0"/>
                      <a:t>160,8</a:t>
                    </a:r>
                    <a:r>
                      <a:rPr lang="ru-RU" sz="1600" dirty="0" smtClean="0"/>
                      <a:t> тыс. руб.,</a:t>
                    </a:r>
                  </a:p>
                  <a:p>
                    <a:r>
                      <a:rPr lang="en-US" sz="1600" dirty="0" smtClean="0"/>
                      <a:t>10</a:t>
                    </a:r>
                    <a:r>
                      <a:rPr lang="en-US" sz="1600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Лист1!$K$4:$K$8</c:f>
              <c:strCache>
                <c:ptCount val="5"/>
                <c:pt idx="0">
                  <c:v>Социально-культурная сфера</c:v>
                </c:pt>
                <c:pt idx="1">
                  <c:v>Жилищно-коммунальная сфера</c:v>
                </c:pt>
                <c:pt idx="2">
                  <c:v>Развитие отраслей экономики</c:v>
                </c:pt>
                <c:pt idx="3">
                  <c:v>Межбюджетное регулирование, сбалансированность бюджетов СП</c:v>
                </c:pt>
                <c:pt idx="4">
                  <c:v>Иные направления</c:v>
                </c:pt>
              </c:strCache>
            </c:strRef>
          </c:cat>
          <c:val>
            <c:numRef>
              <c:f>Лист1!$L$4:$L$8</c:f>
              <c:numCache>
                <c:formatCode>#,##0.0_ ;[Red]\-#,##0.0\ </c:formatCode>
                <c:ptCount val="5"/>
                <c:pt idx="0">
                  <c:v>1516976.1</c:v>
                </c:pt>
                <c:pt idx="1">
                  <c:v>885951.9</c:v>
                </c:pt>
                <c:pt idx="2">
                  <c:v>416509.4</c:v>
                </c:pt>
                <c:pt idx="3">
                  <c:v>378277.1</c:v>
                </c:pt>
                <c:pt idx="4">
                  <c:v>371160.8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137009848146716E-2"/>
          <c:y val="2.4609668693142621E-2"/>
          <c:w val="0.93366508703786366"/>
          <c:h val="0.8216758215495459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9.983167488727691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Лист1!$B$2:$C$2</c:f>
              <c:numCache>
                <c:formatCode>#,##0.0</c:formatCode>
                <c:ptCount val="2"/>
                <c:pt idx="0">
                  <c:v>372156</c:v>
                </c:pt>
                <c:pt idx="1">
                  <c:v>271339.8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overlap val="100"/>
        <c:axId val="434064280"/>
        <c:axId val="434064672"/>
      </c:barChart>
      <c:catAx>
        <c:axId val="434064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434064672"/>
        <c:crosses val="autoZero"/>
        <c:auto val="1"/>
        <c:lblAlgn val="ctr"/>
        <c:lblOffset val="100"/>
        <c:noMultiLvlLbl val="0"/>
      </c:catAx>
      <c:valAx>
        <c:axId val="434064672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4340642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A4F601-5F15-4E2A-AFDF-D4447C1DA72F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FD7A47-0453-43D3-8247-523D0783E8EA}">
      <dgm:prSet phldrT="[Текст]"/>
      <dgm:spPr>
        <a:solidFill>
          <a:srgbClr val="FF99FF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75,1</a:t>
          </a:r>
          <a:endParaRPr lang="ru-RU" dirty="0">
            <a:solidFill>
              <a:schemeClr val="tx1"/>
            </a:solidFill>
          </a:endParaRPr>
        </a:p>
      </dgm:t>
    </dgm:pt>
    <dgm:pt modelId="{565E0291-C0BE-49EB-99DA-A84CB1401C52}" type="parTrans" cxnId="{18A94AE0-7056-4433-9E5B-6247C02A91F4}">
      <dgm:prSet/>
      <dgm:spPr/>
      <dgm:t>
        <a:bodyPr/>
        <a:lstStyle/>
        <a:p>
          <a:endParaRPr lang="ru-RU"/>
        </a:p>
      </dgm:t>
    </dgm:pt>
    <dgm:pt modelId="{A37A0938-377E-4E1C-9B8A-E1322273A543}" type="sibTrans" cxnId="{18A94AE0-7056-4433-9E5B-6247C02A91F4}">
      <dgm:prSet/>
      <dgm:spPr/>
      <dgm:t>
        <a:bodyPr/>
        <a:lstStyle/>
        <a:p>
          <a:endParaRPr lang="ru-RU"/>
        </a:p>
      </dgm:t>
    </dgm:pt>
    <dgm:pt modelId="{8592EDB9-7DC7-4FCA-9613-44C45E7BA7E8}">
      <dgm:prSet phldrT="[Текст]"/>
      <dgm:spPr>
        <a:solidFill>
          <a:srgbClr val="FF99FF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55,8</a:t>
          </a:r>
          <a:endParaRPr lang="ru-RU" dirty="0">
            <a:solidFill>
              <a:schemeClr val="tx1"/>
            </a:solidFill>
          </a:endParaRPr>
        </a:p>
      </dgm:t>
    </dgm:pt>
    <dgm:pt modelId="{AFBCE7E6-3221-4DDB-BE2A-33C7CA350471}" type="parTrans" cxnId="{F1DB33CF-205E-4D03-84C1-864115BA141A}">
      <dgm:prSet/>
      <dgm:spPr/>
      <dgm:t>
        <a:bodyPr/>
        <a:lstStyle/>
        <a:p>
          <a:endParaRPr lang="ru-RU"/>
        </a:p>
      </dgm:t>
    </dgm:pt>
    <dgm:pt modelId="{0AAAEE29-DBF2-43EE-B6AE-707A351BED17}" type="sibTrans" cxnId="{F1DB33CF-205E-4D03-84C1-864115BA141A}">
      <dgm:prSet/>
      <dgm:spPr/>
      <dgm:t>
        <a:bodyPr/>
        <a:lstStyle/>
        <a:p>
          <a:endParaRPr lang="ru-RU"/>
        </a:p>
      </dgm:t>
    </dgm:pt>
    <dgm:pt modelId="{70035047-A61A-44DA-A883-D00DEDB0DEDB}">
      <dgm:prSet phldrT="[Текст]"/>
      <dgm:spPr>
        <a:solidFill>
          <a:srgbClr val="FF99FF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80,5</a:t>
          </a:r>
          <a:endParaRPr lang="ru-RU" dirty="0">
            <a:solidFill>
              <a:schemeClr val="tx1"/>
            </a:solidFill>
          </a:endParaRPr>
        </a:p>
      </dgm:t>
    </dgm:pt>
    <dgm:pt modelId="{B44C70F7-8EB8-4831-9D66-72462A62583E}" type="parTrans" cxnId="{6C5D6F7A-EE1E-4BC9-A449-AC0C63E9B775}">
      <dgm:prSet/>
      <dgm:spPr/>
      <dgm:t>
        <a:bodyPr/>
        <a:lstStyle/>
        <a:p>
          <a:endParaRPr lang="ru-RU"/>
        </a:p>
      </dgm:t>
    </dgm:pt>
    <dgm:pt modelId="{0E309DE2-BB59-49C0-9E23-29C158F7D840}" type="sibTrans" cxnId="{6C5D6F7A-EE1E-4BC9-A449-AC0C63E9B775}">
      <dgm:prSet/>
      <dgm:spPr/>
      <dgm:t>
        <a:bodyPr/>
        <a:lstStyle/>
        <a:p>
          <a:endParaRPr lang="ru-RU"/>
        </a:p>
      </dgm:t>
    </dgm:pt>
    <dgm:pt modelId="{04B65E10-5A20-44D4-9ED9-FC5271611A35}">
      <dgm:prSet phldrT="[Текст]"/>
      <dgm:spPr>
        <a:solidFill>
          <a:srgbClr val="FF99FF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95</a:t>
          </a:r>
          <a:endParaRPr lang="ru-RU" dirty="0">
            <a:solidFill>
              <a:schemeClr val="tx1"/>
            </a:solidFill>
          </a:endParaRPr>
        </a:p>
      </dgm:t>
    </dgm:pt>
    <dgm:pt modelId="{CAA2C98A-5DBD-4C93-97DC-DD453A09E483}" type="parTrans" cxnId="{E6C777E1-831B-4B04-86AD-B5CCC4D92C87}">
      <dgm:prSet/>
      <dgm:spPr/>
      <dgm:t>
        <a:bodyPr/>
        <a:lstStyle/>
        <a:p>
          <a:endParaRPr lang="ru-RU"/>
        </a:p>
      </dgm:t>
    </dgm:pt>
    <dgm:pt modelId="{62877CA7-DDDD-4513-8D96-6A4FE2E757D8}" type="sibTrans" cxnId="{E6C777E1-831B-4B04-86AD-B5CCC4D92C87}">
      <dgm:prSet/>
      <dgm:spPr/>
      <dgm:t>
        <a:bodyPr/>
        <a:lstStyle/>
        <a:p>
          <a:endParaRPr lang="ru-RU"/>
        </a:p>
      </dgm:t>
    </dgm:pt>
    <dgm:pt modelId="{EF40FD57-D4C2-4761-870B-308486E200DC}">
      <dgm:prSet phldrT="[Текст]"/>
      <dgm:spPr>
        <a:solidFill>
          <a:srgbClr val="FF99FF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75</a:t>
          </a:r>
          <a:endParaRPr lang="ru-RU" dirty="0">
            <a:solidFill>
              <a:schemeClr val="tx1"/>
            </a:solidFill>
          </a:endParaRPr>
        </a:p>
      </dgm:t>
    </dgm:pt>
    <dgm:pt modelId="{6F7114F7-5809-4058-A902-56FEEBE1498A}" type="parTrans" cxnId="{DF2ECD05-551A-4604-87F4-8B7921A44733}">
      <dgm:prSet/>
      <dgm:spPr/>
      <dgm:t>
        <a:bodyPr/>
        <a:lstStyle/>
        <a:p>
          <a:endParaRPr lang="ru-RU"/>
        </a:p>
      </dgm:t>
    </dgm:pt>
    <dgm:pt modelId="{19154822-9BE2-4620-A37E-0A29B351523A}" type="sibTrans" cxnId="{DF2ECD05-551A-4604-87F4-8B7921A44733}">
      <dgm:prSet/>
      <dgm:spPr/>
      <dgm:t>
        <a:bodyPr/>
        <a:lstStyle/>
        <a:p>
          <a:endParaRPr lang="ru-RU"/>
        </a:p>
      </dgm:t>
    </dgm:pt>
    <dgm:pt modelId="{12BEE053-B16E-4FE3-8E8D-ECAEDDF2BECE}" type="pres">
      <dgm:prSet presAssocID="{F1A4F601-5F15-4E2A-AFDF-D4447C1DA72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47B8A9E-3126-4ED9-A58F-365888C291F1}" type="pres">
      <dgm:prSet presAssocID="{2CFD7A47-0453-43D3-8247-523D0783E8EA}" presName="linNode" presStyleCnt="0"/>
      <dgm:spPr/>
    </dgm:pt>
    <dgm:pt modelId="{E75EB995-8548-408C-95BC-402539586E7A}" type="pres">
      <dgm:prSet presAssocID="{2CFD7A47-0453-43D3-8247-523D0783E8EA}" presName="parent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125694-A550-4E18-A2D7-D822B4D3F859}" type="pres">
      <dgm:prSet presAssocID="{2CFD7A47-0453-43D3-8247-523D0783E8EA}" presName="childShp" presStyleLbl="bgAccFollowNode1" presStyleIdx="0" presStyleCnt="5">
        <dgm:presLayoutVars>
          <dgm:bulletEnabled val="1"/>
        </dgm:presLayoutVars>
      </dgm:prSet>
      <dgm:spPr>
        <a:solidFill>
          <a:schemeClr val="accent2">
            <a:alpha val="90000"/>
          </a:schemeClr>
        </a:solidFill>
      </dgm:spPr>
      <dgm:t>
        <a:bodyPr/>
        <a:lstStyle/>
        <a:p>
          <a:endParaRPr lang="ru-RU"/>
        </a:p>
      </dgm:t>
    </dgm:pt>
    <dgm:pt modelId="{44EB6922-2C83-4E7F-AD72-E42E417B333E}" type="pres">
      <dgm:prSet presAssocID="{A37A0938-377E-4E1C-9B8A-E1322273A543}" presName="spacing" presStyleCnt="0"/>
      <dgm:spPr/>
    </dgm:pt>
    <dgm:pt modelId="{77E293A3-584A-4A40-AC1C-5396DFC83D24}" type="pres">
      <dgm:prSet presAssocID="{04B65E10-5A20-44D4-9ED9-FC5271611A35}" presName="linNode" presStyleCnt="0"/>
      <dgm:spPr/>
    </dgm:pt>
    <dgm:pt modelId="{187D109F-95FC-4501-9E0B-E8910B0C8197}" type="pres">
      <dgm:prSet presAssocID="{04B65E10-5A20-44D4-9ED9-FC5271611A35}" presName="parent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7C4C92-9B0A-4BBB-85E0-AE6025B480A6}" type="pres">
      <dgm:prSet presAssocID="{04B65E10-5A20-44D4-9ED9-FC5271611A35}" presName="childShp" presStyleLbl="bgAccFollowNode1" presStyleIdx="1" presStyleCnt="5">
        <dgm:presLayoutVars>
          <dgm:bulletEnabled val="1"/>
        </dgm:presLayoutVars>
      </dgm:prSet>
      <dgm:spPr>
        <a:solidFill>
          <a:schemeClr val="accent2">
            <a:alpha val="90000"/>
          </a:schemeClr>
        </a:solidFill>
      </dgm:spPr>
      <dgm:t>
        <a:bodyPr/>
        <a:lstStyle/>
        <a:p>
          <a:endParaRPr lang="ru-RU"/>
        </a:p>
      </dgm:t>
    </dgm:pt>
    <dgm:pt modelId="{D3CDDC46-1C78-4F0E-B610-93B5AA998551}" type="pres">
      <dgm:prSet presAssocID="{62877CA7-DDDD-4513-8D96-6A4FE2E757D8}" presName="spacing" presStyleCnt="0"/>
      <dgm:spPr/>
    </dgm:pt>
    <dgm:pt modelId="{34FF37F6-263B-427B-BE0C-17C09AA0E597}" type="pres">
      <dgm:prSet presAssocID="{EF40FD57-D4C2-4761-870B-308486E200DC}" presName="linNode" presStyleCnt="0"/>
      <dgm:spPr/>
    </dgm:pt>
    <dgm:pt modelId="{39B99AE5-2F79-416B-BF98-F2027B0E839E}" type="pres">
      <dgm:prSet presAssocID="{EF40FD57-D4C2-4761-870B-308486E200DC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E8AC0-603E-438A-A401-72E94E8F4490}" type="pres">
      <dgm:prSet presAssocID="{EF40FD57-D4C2-4761-870B-308486E200DC}" presName="childShp" presStyleLbl="bgAccFollowNode1" presStyleIdx="2" presStyleCnt="5">
        <dgm:presLayoutVars>
          <dgm:bulletEnabled val="1"/>
        </dgm:presLayoutVars>
      </dgm:prSet>
      <dgm:spPr>
        <a:solidFill>
          <a:schemeClr val="accent2">
            <a:alpha val="90000"/>
          </a:schemeClr>
        </a:solidFill>
      </dgm:spPr>
      <dgm:t>
        <a:bodyPr/>
        <a:lstStyle/>
        <a:p>
          <a:endParaRPr lang="ru-RU"/>
        </a:p>
      </dgm:t>
    </dgm:pt>
    <dgm:pt modelId="{66E1EFAB-24C8-4D7C-A6C2-0114B7BB7745}" type="pres">
      <dgm:prSet presAssocID="{19154822-9BE2-4620-A37E-0A29B351523A}" presName="spacing" presStyleCnt="0"/>
      <dgm:spPr/>
    </dgm:pt>
    <dgm:pt modelId="{36A5626D-8F95-4B0B-B247-BED5F4505F64}" type="pres">
      <dgm:prSet presAssocID="{70035047-A61A-44DA-A883-D00DEDB0DEDB}" presName="linNode" presStyleCnt="0"/>
      <dgm:spPr/>
    </dgm:pt>
    <dgm:pt modelId="{9760E969-A7F1-4F1F-9C39-BF8B04D52760}" type="pres">
      <dgm:prSet presAssocID="{70035047-A61A-44DA-A883-D00DEDB0DEDB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E40657-A07E-4C04-9B8A-EE37161888F3}" type="pres">
      <dgm:prSet presAssocID="{70035047-A61A-44DA-A883-D00DEDB0DEDB}" presName="childShp" presStyleLbl="bgAccFollowNode1" presStyleIdx="3" presStyleCnt="5">
        <dgm:presLayoutVars>
          <dgm:bulletEnabled val="1"/>
        </dgm:presLayoutVars>
      </dgm:prSet>
      <dgm:spPr>
        <a:solidFill>
          <a:schemeClr val="accent2">
            <a:alpha val="90000"/>
          </a:schemeClr>
        </a:solidFill>
      </dgm:spPr>
      <dgm:t>
        <a:bodyPr/>
        <a:lstStyle/>
        <a:p>
          <a:endParaRPr lang="ru-RU"/>
        </a:p>
      </dgm:t>
    </dgm:pt>
    <dgm:pt modelId="{E135473A-25D9-4F93-A17D-FE24C44FAD81}" type="pres">
      <dgm:prSet presAssocID="{0E309DE2-BB59-49C0-9E23-29C158F7D840}" presName="spacing" presStyleCnt="0"/>
      <dgm:spPr/>
    </dgm:pt>
    <dgm:pt modelId="{E8C9BB28-1726-41D3-9B47-F10F2C421FDA}" type="pres">
      <dgm:prSet presAssocID="{8592EDB9-7DC7-4FCA-9613-44C45E7BA7E8}" presName="linNode" presStyleCnt="0"/>
      <dgm:spPr/>
    </dgm:pt>
    <dgm:pt modelId="{014056D3-92B5-4E3F-B4DE-A03D55B29A11}" type="pres">
      <dgm:prSet presAssocID="{8592EDB9-7DC7-4FCA-9613-44C45E7BA7E8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8594F3-0EC1-4170-8870-878EA4066BF9}" type="pres">
      <dgm:prSet presAssocID="{8592EDB9-7DC7-4FCA-9613-44C45E7BA7E8}" presName="childShp" presStyleLbl="bgAccFollowNode1" presStyleIdx="4" presStyleCnt="5">
        <dgm:presLayoutVars>
          <dgm:bulletEnabled val="1"/>
        </dgm:presLayoutVars>
      </dgm:prSet>
      <dgm:spPr>
        <a:solidFill>
          <a:schemeClr val="accent2">
            <a:alpha val="9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18A94AE0-7056-4433-9E5B-6247C02A91F4}" srcId="{F1A4F601-5F15-4E2A-AFDF-D4447C1DA72F}" destId="{2CFD7A47-0453-43D3-8247-523D0783E8EA}" srcOrd="0" destOrd="0" parTransId="{565E0291-C0BE-49EB-99DA-A84CB1401C52}" sibTransId="{A37A0938-377E-4E1C-9B8A-E1322273A543}"/>
    <dgm:cxn modelId="{3BA13A4B-55AF-4CB9-ADB3-0101516029F2}" type="presOf" srcId="{F1A4F601-5F15-4E2A-AFDF-D4447C1DA72F}" destId="{12BEE053-B16E-4FE3-8E8D-ECAEDDF2BECE}" srcOrd="0" destOrd="0" presId="urn:microsoft.com/office/officeart/2005/8/layout/vList6"/>
    <dgm:cxn modelId="{7CA2254D-1389-4432-95FE-2A4304EB2231}" type="presOf" srcId="{04B65E10-5A20-44D4-9ED9-FC5271611A35}" destId="{187D109F-95FC-4501-9E0B-E8910B0C8197}" srcOrd="0" destOrd="0" presId="urn:microsoft.com/office/officeart/2005/8/layout/vList6"/>
    <dgm:cxn modelId="{2909E541-470D-4651-ADFD-36F016222721}" type="presOf" srcId="{8592EDB9-7DC7-4FCA-9613-44C45E7BA7E8}" destId="{014056D3-92B5-4E3F-B4DE-A03D55B29A11}" srcOrd="0" destOrd="0" presId="urn:microsoft.com/office/officeart/2005/8/layout/vList6"/>
    <dgm:cxn modelId="{AD5720CC-9361-4FF7-B3CA-C79B9D275211}" type="presOf" srcId="{70035047-A61A-44DA-A883-D00DEDB0DEDB}" destId="{9760E969-A7F1-4F1F-9C39-BF8B04D52760}" srcOrd="0" destOrd="0" presId="urn:microsoft.com/office/officeart/2005/8/layout/vList6"/>
    <dgm:cxn modelId="{6C5D6F7A-EE1E-4BC9-A449-AC0C63E9B775}" srcId="{F1A4F601-5F15-4E2A-AFDF-D4447C1DA72F}" destId="{70035047-A61A-44DA-A883-D00DEDB0DEDB}" srcOrd="3" destOrd="0" parTransId="{B44C70F7-8EB8-4831-9D66-72462A62583E}" sibTransId="{0E309DE2-BB59-49C0-9E23-29C158F7D840}"/>
    <dgm:cxn modelId="{DF2ECD05-551A-4604-87F4-8B7921A44733}" srcId="{F1A4F601-5F15-4E2A-AFDF-D4447C1DA72F}" destId="{EF40FD57-D4C2-4761-870B-308486E200DC}" srcOrd="2" destOrd="0" parTransId="{6F7114F7-5809-4058-A902-56FEEBE1498A}" sibTransId="{19154822-9BE2-4620-A37E-0A29B351523A}"/>
    <dgm:cxn modelId="{FFDABAB6-61C6-4A27-99BD-592E402563C7}" type="presOf" srcId="{2CFD7A47-0453-43D3-8247-523D0783E8EA}" destId="{E75EB995-8548-408C-95BC-402539586E7A}" srcOrd="0" destOrd="0" presId="urn:microsoft.com/office/officeart/2005/8/layout/vList6"/>
    <dgm:cxn modelId="{E6C777E1-831B-4B04-86AD-B5CCC4D92C87}" srcId="{F1A4F601-5F15-4E2A-AFDF-D4447C1DA72F}" destId="{04B65E10-5A20-44D4-9ED9-FC5271611A35}" srcOrd="1" destOrd="0" parTransId="{CAA2C98A-5DBD-4C93-97DC-DD453A09E483}" sibTransId="{62877CA7-DDDD-4513-8D96-6A4FE2E757D8}"/>
    <dgm:cxn modelId="{6C8F8213-EA65-432F-B856-EADE94F79B39}" type="presOf" srcId="{EF40FD57-D4C2-4761-870B-308486E200DC}" destId="{39B99AE5-2F79-416B-BF98-F2027B0E839E}" srcOrd="0" destOrd="0" presId="urn:microsoft.com/office/officeart/2005/8/layout/vList6"/>
    <dgm:cxn modelId="{F1DB33CF-205E-4D03-84C1-864115BA141A}" srcId="{F1A4F601-5F15-4E2A-AFDF-D4447C1DA72F}" destId="{8592EDB9-7DC7-4FCA-9613-44C45E7BA7E8}" srcOrd="4" destOrd="0" parTransId="{AFBCE7E6-3221-4DDB-BE2A-33C7CA350471}" sibTransId="{0AAAEE29-DBF2-43EE-B6AE-707A351BED17}"/>
    <dgm:cxn modelId="{0C38C6E5-2D69-4E8D-B2E5-F8CD11388823}" type="presParOf" srcId="{12BEE053-B16E-4FE3-8E8D-ECAEDDF2BECE}" destId="{747B8A9E-3126-4ED9-A58F-365888C291F1}" srcOrd="0" destOrd="0" presId="urn:microsoft.com/office/officeart/2005/8/layout/vList6"/>
    <dgm:cxn modelId="{117F83FB-D9EA-4698-AD0A-2FEF3A306156}" type="presParOf" srcId="{747B8A9E-3126-4ED9-A58F-365888C291F1}" destId="{E75EB995-8548-408C-95BC-402539586E7A}" srcOrd="0" destOrd="0" presId="urn:microsoft.com/office/officeart/2005/8/layout/vList6"/>
    <dgm:cxn modelId="{638477EE-1281-4859-B48B-C1B356D603EB}" type="presParOf" srcId="{747B8A9E-3126-4ED9-A58F-365888C291F1}" destId="{FA125694-A550-4E18-A2D7-D822B4D3F859}" srcOrd="1" destOrd="0" presId="urn:microsoft.com/office/officeart/2005/8/layout/vList6"/>
    <dgm:cxn modelId="{1D383804-C5E8-4F48-B07A-CC342B1E945E}" type="presParOf" srcId="{12BEE053-B16E-4FE3-8E8D-ECAEDDF2BECE}" destId="{44EB6922-2C83-4E7F-AD72-E42E417B333E}" srcOrd="1" destOrd="0" presId="urn:microsoft.com/office/officeart/2005/8/layout/vList6"/>
    <dgm:cxn modelId="{FFCCEAEC-5F0A-4C2F-A1B5-F9E255DFF6F7}" type="presParOf" srcId="{12BEE053-B16E-4FE3-8E8D-ECAEDDF2BECE}" destId="{77E293A3-584A-4A40-AC1C-5396DFC83D24}" srcOrd="2" destOrd="0" presId="urn:microsoft.com/office/officeart/2005/8/layout/vList6"/>
    <dgm:cxn modelId="{05E3B9A2-F127-4F8C-B428-8F8D1ACA841E}" type="presParOf" srcId="{77E293A3-584A-4A40-AC1C-5396DFC83D24}" destId="{187D109F-95FC-4501-9E0B-E8910B0C8197}" srcOrd="0" destOrd="0" presId="urn:microsoft.com/office/officeart/2005/8/layout/vList6"/>
    <dgm:cxn modelId="{7A45BC12-1A8C-47DA-BD01-51F407BC40D0}" type="presParOf" srcId="{77E293A3-584A-4A40-AC1C-5396DFC83D24}" destId="{437C4C92-9B0A-4BBB-85E0-AE6025B480A6}" srcOrd="1" destOrd="0" presId="urn:microsoft.com/office/officeart/2005/8/layout/vList6"/>
    <dgm:cxn modelId="{D20FAA0A-12F1-4760-A135-78BB62CC25C6}" type="presParOf" srcId="{12BEE053-B16E-4FE3-8E8D-ECAEDDF2BECE}" destId="{D3CDDC46-1C78-4F0E-B610-93B5AA998551}" srcOrd="3" destOrd="0" presId="urn:microsoft.com/office/officeart/2005/8/layout/vList6"/>
    <dgm:cxn modelId="{7B244792-1F98-4C66-B081-E02DC06062FC}" type="presParOf" srcId="{12BEE053-B16E-4FE3-8E8D-ECAEDDF2BECE}" destId="{34FF37F6-263B-427B-BE0C-17C09AA0E597}" srcOrd="4" destOrd="0" presId="urn:microsoft.com/office/officeart/2005/8/layout/vList6"/>
    <dgm:cxn modelId="{26622F4D-14AB-4A32-B7C5-ED701FE9A1B7}" type="presParOf" srcId="{34FF37F6-263B-427B-BE0C-17C09AA0E597}" destId="{39B99AE5-2F79-416B-BF98-F2027B0E839E}" srcOrd="0" destOrd="0" presId="urn:microsoft.com/office/officeart/2005/8/layout/vList6"/>
    <dgm:cxn modelId="{4A0B8E07-3BC3-46B5-B7E3-975827C12F57}" type="presParOf" srcId="{34FF37F6-263B-427B-BE0C-17C09AA0E597}" destId="{C7AE8AC0-603E-438A-A401-72E94E8F4490}" srcOrd="1" destOrd="0" presId="urn:microsoft.com/office/officeart/2005/8/layout/vList6"/>
    <dgm:cxn modelId="{4D9FAE7D-34B4-4189-9694-ED613B39E079}" type="presParOf" srcId="{12BEE053-B16E-4FE3-8E8D-ECAEDDF2BECE}" destId="{66E1EFAB-24C8-4D7C-A6C2-0114B7BB7745}" srcOrd="5" destOrd="0" presId="urn:microsoft.com/office/officeart/2005/8/layout/vList6"/>
    <dgm:cxn modelId="{7EC6F338-7551-4246-8C1D-1664C6E10672}" type="presParOf" srcId="{12BEE053-B16E-4FE3-8E8D-ECAEDDF2BECE}" destId="{36A5626D-8F95-4B0B-B247-BED5F4505F64}" srcOrd="6" destOrd="0" presId="urn:microsoft.com/office/officeart/2005/8/layout/vList6"/>
    <dgm:cxn modelId="{E477B706-EEC2-429B-A580-86614137381E}" type="presParOf" srcId="{36A5626D-8F95-4B0B-B247-BED5F4505F64}" destId="{9760E969-A7F1-4F1F-9C39-BF8B04D52760}" srcOrd="0" destOrd="0" presId="urn:microsoft.com/office/officeart/2005/8/layout/vList6"/>
    <dgm:cxn modelId="{4FF2032D-2ADE-437F-AA02-1FFC8E58AC8B}" type="presParOf" srcId="{36A5626D-8F95-4B0B-B247-BED5F4505F64}" destId="{93E40657-A07E-4C04-9B8A-EE37161888F3}" srcOrd="1" destOrd="0" presId="urn:microsoft.com/office/officeart/2005/8/layout/vList6"/>
    <dgm:cxn modelId="{E34D0369-4F8E-4A79-9A84-FEABB2406963}" type="presParOf" srcId="{12BEE053-B16E-4FE3-8E8D-ECAEDDF2BECE}" destId="{E135473A-25D9-4F93-A17D-FE24C44FAD81}" srcOrd="7" destOrd="0" presId="urn:microsoft.com/office/officeart/2005/8/layout/vList6"/>
    <dgm:cxn modelId="{2F7663F2-9C90-46EC-BDEF-5E73D2536EA2}" type="presParOf" srcId="{12BEE053-B16E-4FE3-8E8D-ECAEDDF2BECE}" destId="{E8C9BB28-1726-41D3-9B47-F10F2C421FDA}" srcOrd="8" destOrd="0" presId="urn:microsoft.com/office/officeart/2005/8/layout/vList6"/>
    <dgm:cxn modelId="{62460E35-4952-4A72-9783-88D4C1360F89}" type="presParOf" srcId="{E8C9BB28-1726-41D3-9B47-F10F2C421FDA}" destId="{014056D3-92B5-4E3F-B4DE-A03D55B29A11}" srcOrd="0" destOrd="0" presId="urn:microsoft.com/office/officeart/2005/8/layout/vList6"/>
    <dgm:cxn modelId="{0904EC7E-9EEB-424F-AE18-D29E026083E2}" type="presParOf" srcId="{E8C9BB28-1726-41D3-9B47-F10F2C421FDA}" destId="{EA8594F3-0EC1-4170-8870-878EA4066BF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BB45D2-85C0-45D7-B960-4A4D7B32A9E5}" type="doc">
      <dgm:prSet loTypeId="urn:microsoft.com/office/officeart/2005/8/layout/lProcess3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E7DB73EF-7CB9-4E10-85E2-E6EBE58CDF67}">
      <dgm:prSet phldrT="[Текст]" custT="1"/>
      <dgm:spPr/>
      <dgm:t>
        <a:bodyPr/>
        <a:lstStyle/>
        <a:p>
          <a:pPr algn="l"/>
          <a:r>
            <a:rPr lang="ru-RU" sz="1400" b="1" dirty="0" smtClean="0"/>
            <a:t>Количество приобретенной техники, оказывающей жилищно-коммунальные услуги, ед.</a:t>
          </a:r>
          <a:endParaRPr lang="ru-RU" sz="1400" b="1" dirty="0"/>
        </a:p>
      </dgm:t>
    </dgm:pt>
    <dgm:pt modelId="{AEB50976-EBB2-4D0D-8F2F-5718ABC803F9}" type="parTrans" cxnId="{0A57E6B2-8379-41DD-9ACE-ED821B9FB9AD}">
      <dgm:prSet/>
      <dgm:spPr/>
      <dgm:t>
        <a:bodyPr/>
        <a:lstStyle/>
        <a:p>
          <a:endParaRPr lang="ru-RU"/>
        </a:p>
      </dgm:t>
    </dgm:pt>
    <dgm:pt modelId="{0EBFA24B-AEB9-4D11-8A49-E8A4C29205B9}" type="sibTrans" cxnId="{0A57E6B2-8379-41DD-9ACE-ED821B9FB9AD}">
      <dgm:prSet/>
      <dgm:spPr/>
      <dgm:t>
        <a:bodyPr/>
        <a:lstStyle/>
        <a:p>
          <a:endParaRPr lang="ru-RU"/>
        </a:p>
      </dgm:t>
    </dgm:pt>
    <dgm:pt modelId="{FDDC5F62-C7E4-4252-B2E9-1EFFD752F092}">
      <dgm:prSet phldrT="[Текст]" custT="1"/>
      <dgm:spPr/>
      <dgm:t>
        <a:bodyPr/>
        <a:lstStyle/>
        <a:p>
          <a:r>
            <a:rPr lang="ru-RU" sz="1800" b="1" dirty="0" smtClean="0"/>
            <a:t>1</a:t>
          </a:r>
          <a:endParaRPr lang="ru-RU" sz="1800" b="1" dirty="0"/>
        </a:p>
      </dgm:t>
    </dgm:pt>
    <dgm:pt modelId="{30660601-A23A-4E5B-AA02-9CF6A074C676}" type="parTrans" cxnId="{B183F5DB-50A6-4405-8CB0-FBC9425CE6BD}">
      <dgm:prSet/>
      <dgm:spPr/>
      <dgm:t>
        <a:bodyPr/>
        <a:lstStyle/>
        <a:p>
          <a:endParaRPr lang="ru-RU"/>
        </a:p>
      </dgm:t>
    </dgm:pt>
    <dgm:pt modelId="{A59E5CD7-97E1-4B19-B2AD-34D2DC6341E4}" type="sibTrans" cxnId="{B183F5DB-50A6-4405-8CB0-FBC9425CE6BD}">
      <dgm:prSet/>
      <dgm:spPr/>
      <dgm:t>
        <a:bodyPr/>
        <a:lstStyle/>
        <a:p>
          <a:endParaRPr lang="ru-RU"/>
        </a:p>
      </dgm:t>
    </dgm:pt>
    <dgm:pt modelId="{C15FF732-12DD-4F2D-BAC3-16FCF3F6903D}">
      <dgm:prSet phldrT="[Текст]" custT="1"/>
      <dgm:spPr/>
      <dgm:t>
        <a:bodyPr/>
        <a:lstStyle/>
        <a:p>
          <a:pPr algn="l"/>
          <a:r>
            <a:rPr lang="ru-RU" sz="1400" b="1" dirty="0" smtClean="0"/>
            <a:t>Строительство инженерных сетей, предназначенных для жилищного строительства, км</a:t>
          </a:r>
          <a:endParaRPr lang="ru-RU" sz="1400" b="1" dirty="0"/>
        </a:p>
      </dgm:t>
    </dgm:pt>
    <dgm:pt modelId="{DFD2F43E-9817-4F5D-B657-449C40A989A8}" type="parTrans" cxnId="{BBF56C76-0829-438E-BF1A-D2DB34E63CA8}">
      <dgm:prSet/>
      <dgm:spPr/>
      <dgm:t>
        <a:bodyPr/>
        <a:lstStyle/>
        <a:p>
          <a:endParaRPr lang="ru-RU"/>
        </a:p>
      </dgm:t>
    </dgm:pt>
    <dgm:pt modelId="{C1CE6744-BDA4-4BA7-A90C-358181F3B27F}" type="sibTrans" cxnId="{BBF56C76-0829-438E-BF1A-D2DB34E63CA8}">
      <dgm:prSet/>
      <dgm:spPr/>
      <dgm:t>
        <a:bodyPr/>
        <a:lstStyle/>
        <a:p>
          <a:endParaRPr lang="ru-RU"/>
        </a:p>
      </dgm:t>
    </dgm:pt>
    <dgm:pt modelId="{CAEAFF03-45BE-473D-B02B-6A18FBFBC449}">
      <dgm:prSet phldrT="[Текст]" custT="1"/>
      <dgm:spPr/>
      <dgm:t>
        <a:bodyPr/>
        <a:lstStyle/>
        <a:p>
          <a:r>
            <a:rPr lang="ru-RU" sz="1600" b="1" dirty="0" smtClean="0"/>
            <a:t>6,2</a:t>
          </a:r>
          <a:endParaRPr lang="ru-RU" sz="1600" b="1" dirty="0"/>
        </a:p>
      </dgm:t>
    </dgm:pt>
    <dgm:pt modelId="{EF0B5A04-7843-4543-AF4B-99EB70439D5A}" type="parTrans" cxnId="{1F95A02B-D484-4C93-B3C6-BAD26802401B}">
      <dgm:prSet/>
      <dgm:spPr/>
      <dgm:t>
        <a:bodyPr/>
        <a:lstStyle/>
        <a:p>
          <a:endParaRPr lang="ru-RU"/>
        </a:p>
      </dgm:t>
    </dgm:pt>
    <dgm:pt modelId="{19692DCE-E45C-4FF1-B77A-626FF4E1883E}" type="sibTrans" cxnId="{1F95A02B-D484-4C93-B3C6-BAD26802401B}">
      <dgm:prSet/>
      <dgm:spPr/>
      <dgm:t>
        <a:bodyPr/>
        <a:lstStyle/>
        <a:p>
          <a:endParaRPr lang="ru-RU"/>
        </a:p>
      </dgm:t>
    </dgm:pt>
    <dgm:pt modelId="{D6EDC0D1-D990-4394-9C06-5DC0B2BF9A64}">
      <dgm:prSet phldrT="[Текст]" custT="1"/>
      <dgm:spPr/>
      <dgm:t>
        <a:bodyPr/>
        <a:lstStyle/>
        <a:p>
          <a:pPr algn="l"/>
          <a:r>
            <a:rPr lang="ru-RU" sz="1400" b="1" dirty="0" smtClean="0"/>
            <a:t>Выполнен капитальный ремонт ветхих инженерных сетей, км</a:t>
          </a:r>
          <a:endParaRPr lang="ru-RU" sz="1400" b="1" dirty="0"/>
        </a:p>
      </dgm:t>
    </dgm:pt>
    <dgm:pt modelId="{28FE9A6B-E5A7-4CEA-BFB5-BAC3CEE6B174}" type="parTrans" cxnId="{A42ACD70-27C7-4C6C-A3C4-095415AD8D35}">
      <dgm:prSet/>
      <dgm:spPr/>
      <dgm:t>
        <a:bodyPr/>
        <a:lstStyle/>
        <a:p>
          <a:endParaRPr lang="ru-RU"/>
        </a:p>
      </dgm:t>
    </dgm:pt>
    <dgm:pt modelId="{13C3D729-8DC5-4878-841F-F6677FF78C6A}" type="sibTrans" cxnId="{A42ACD70-27C7-4C6C-A3C4-095415AD8D35}">
      <dgm:prSet/>
      <dgm:spPr/>
      <dgm:t>
        <a:bodyPr/>
        <a:lstStyle/>
        <a:p>
          <a:endParaRPr lang="ru-RU"/>
        </a:p>
      </dgm:t>
    </dgm:pt>
    <dgm:pt modelId="{98AC82D2-E5A2-420B-9E17-672F6EE8BA09}">
      <dgm:prSet phldrT="[Текст]" custT="1"/>
      <dgm:spPr/>
      <dgm:t>
        <a:bodyPr/>
        <a:lstStyle/>
        <a:p>
          <a:r>
            <a:rPr lang="ru-RU" sz="1600" b="1" dirty="0" smtClean="0"/>
            <a:t>10,1</a:t>
          </a:r>
          <a:endParaRPr lang="ru-RU" sz="1600" b="1" dirty="0"/>
        </a:p>
      </dgm:t>
    </dgm:pt>
    <dgm:pt modelId="{40348F60-550C-4A0A-AC1D-2E46823402A1}" type="parTrans" cxnId="{B625F9B2-B8FE-4F4C-AF5E-54654317C0B8}">
      <dgm:prSet/>
      <dgm:spPr/>
      <dgm:t>
        <a:bodyPr/>
        <a:lstStyle/>
        <a:p>
          <a:endParaRPr lang="ru-RU"/>
        </a:p>
      </dgm:t>
    </dgm:pt>
    <dgm:pt modelId="{A562F8D7-865D-4148-BF46-18C3E4F711D7}" type="sibTrans" cxnId="{B625F9B2-B8FE-4F4C-AF5E-54654317C0B8}">
      <dgm:prSet/>
      <dgm:spPr/>
      <dgm:t>
        <a:bodyPr/>
        <a:lstStyle/>
        <a:p>
          <a:endParaRPr lang="ru-RU"/>
        </a:p>
      </dgm:t>
    </dgm:pt>
    <dgm:pt modelId="{D2097512-05E8-43DA-9D4B-32AD2ADDCF8C}">
      <dgm:prSet phldrT="[Текст]" custT="1"/>
      <dgm:spPr/>
      <dgm:t>
        <a:bodyPr/>
        <a:lstStyle/>
        <a:p>
          <a:pPr algn="l"/>
          <a:r>
            <a:rPr lang="ru-RU" sz="1400" b="1" dirty="0" smtClean="0"/>
            <a:t>Построено объектов жилищно-коммунального хозяйства, ед.</a:t>
          </a:r>
          <a:endParaRPr lang="ru-RU" sz="1400" b="1" dirty="0"/>
        </a:p>
      </dgm:t>
    </dgm:pt>
    <dgm:pt modelId="{697C74BA-7C40-4CEE-8800-E5AE43818FED}" type="parTrans" cxnId="{4ACC00E0-D740-452B-8795-BF7E11964536}">
      <dgm:prSet/>
      <dgm:spPr/>
      <dgm:t>
        <a:bodyPr/>
        <a:lstStyle/>
        <a:p>
          <a:endParaRPr lang="ru-RU"/>
        </a:p>
      </dgm:t>
    </dgm:pt>
    <dgm:pt modelId="{DA375EA3-F048-4CD5-8045-8D0387EF7512}" type="sibTrans" cxnId="{4ACC00E0-D740-452B-8795-BF7E11964536}">
      <dgm:prSet/>
      <dgm:spPr/>
      <dgm:t>
        <a:bodyPr/>
        <a:lstStyle/>
        <a:p>
          <a:endParaRPr lang="ru-RU"/>
        </a:p>
      </dgm:t>
    </dgm:pt>
    <dgm:pt modelId="{0915F250-B638-423E-B1FE-7CAD4F1DE55A}">
      <dgm:prSet phldrT="[Текст]" custT="1"/>
      <dgm:spPr/>
      <dgm:t>
        <a:bodyPr/>
        <a:lstStyle/>
        <a:p>
          <a:r>
            <a:rPr lang="ru-RU" sz="1600" b="1" dirty="0" smtClean="0"/>
            <a:t>1</a:t>
          </a:r>
          <a:endParaRPr lang="ru-RU" sz="1600" b="1" dirty="0"/>
        </a:p>
      </dgm:t>
    </dgm:pt>
    <dgm:pt modelId="{7CB9AE99-8247-452E-87F8-DE9B14DB2F16}" type="parTrans" cxnId="{53E9DE00-CF17-4A73-A8F3-D0A0E879D6A7}">
      <dgm:prSet/>
      <dgm:spPr/>
      <dgm:t>
        <a:bodyPr/>
        <a:lstStyle/>
        <a:p>
          <a:endParaRPr lang="ru-RU"/>
        </a:p>
      </dgm:t>
    </dgm:pt>
    <dgm:pt modelId="{E1F4B120-63A4-44C9-995E-6B554C96F567}" type="sibTrans" cxnId="{53E9DE00-CF17-4A73-A8F3-D0A0E879D6A7}">
      <dgm:prSet/>
      <dgm:spPr/>
      <dgm:t>
        <a:bodyPr/>
        <a:lstStyle/>
        <a:p>
          <a:endParaRPr lang="ru-RU"/>
        </a:p>
      </dgm:t>
    </dgm:pt>
    <dgm:pt modelId="{5609EB27-504A-4B9C-99B4-6369039F4D0E}">
      <dgm:prSet phldrT="[Текст]" custT="1"/>
      <dgm:spPr/>
      <dgm:t>
        <a:bodyPr/>
        <a:lstStyle/>
        <a:p>
          <a:pPr algn="l"/>
          <a:r>
            <a:rPr lang="ru-RU" sz="1400" b="1" dirty="0" smtClean="0"/>
            <a:t>Количество отремонтированных многоквартирных домов, ед.</a:t>
          </a:r>
          <a:endParaRPr lang="ru-RU" sz="1400" b="1" dirty="0"/>
        </a:p>
      </dgm:t>
    </dgm:pt>
    <dgm:pt modelId="{A99D1090-8124-4048-A3D4-23A7D1587F33}" type="parTrans" cxnId="{860213BC-F151-4312-8997-C98AA95BA3EA}">
      <dgm:prSet/>
      <dgm:spPr/>
      <dgm:t>
        <a:bodyPr/>
        <a:lstStyle/>
        <a:p>
          <a:endParaRPr lang="ru-RU"/>
        </a:p>
      </dgm:t>
    </dgm:pt>
    <dgm:pt modelId="{866061C4-5702-4D58-8D4D-C8BEECE2C693}" type="sibTrans" cxnId="{860213BC-F151-4312-8997-C98AA95BA3EA}">
      <dgm:prSet/>
      <dgm:spPr/>
      <dgm:t>
        <a:bodyPr/>
        <a:lstStyle/>
        <a:p>
          <a:endParaRPr lang="ru-RU"/>
        </a:p>
      </dgm:t>
    </dgm:pt>
    <dgm:pt modelId="{16685447-AD5A-43A6-A7F1-5E6C7EFBD0C5}">
      <dgm:prSet phldrT="[Текст]" custT="1"/>
      <dgm:spPr/>
      <dgm:t>
        <a:bodyPr/>
        <a:lstStyle/>
        <a:p>
          <a:r>
            <a:rPr lang="ru-RU" sz="1600" b="1" dirty="0" smtClean="0"/>
            <a:t>3</a:t>
          </a:r>
          <a:endParaRPr lang="ru-RU" sz="1600" b="1" dirty="0"/>
        </a:p>
      </dgm:t>
    </dgm:pt>
    <dgm:pt modelId="{C370A0FF-5B06-4AED-AF8C-484522998AC6}" type="parTrans" cxnId="{49BD8E0E-6687-4127-9559-528D392EDB76}">
      <dgm:prSet/>
      <dgm:spPr/>
      <dgm:t>
        <a:bodyPr/>
        <a:lstStyle/>
        <a:p>
          <a:endParaRPr lang="ru-RU"/>
        </a:p>
      </dgm:t>
    </dgm:pt>
    <dgm:pt modelId="{E855D887-532C-47AA-9F19-EA731C45E517}" type="sibTrans" cxnId="{49BD8E0E-6687-4127-9559-528D392EDB76}">
      <dgm:prSet/>
      <dgm:spPr/>
      <dgm:t>
        <a:bodyPr/>
        <a:lstStyle/>
        <a:p>
          <a:endParaRPr lang="ru-RU"/>
        </a:p>
      </dgm:t>
    </dgm:pt>
    <dgm:pt modelId="{1F78881B-E86E-43AC-95DD-674D44A9D81D}">
      <dgm:prSet phldrT="[Текст]" custT="1"/>
      <dgm:spPr/>
      <dgm:t>
        <a:bodyPr/>
        <a:lstStyle/>
        <a:p>
          <a:pPr algn="l"/>
          <a:r>
            <a:rPr lang="ru-RU" sz="1400" b="1" dirty="0" smtClean="0"/>
            <a:t>Выполнен капитальный ремонт объектов жилищно-коммунального хозяйства, ед.</a:t>
          </a:r>
          <a:endParaRPr lang="ru-RU" sz="1400" b="1" dirty="0"/>
        </a:p>
      </dgm:t>
    </dgm:pt>
    <dgm:pt modelId="{1023AF06-3186-4263-9E06-60181DD9215E}" type="parTrans" cxnId="{CD376280-4916-48BF-B3FD-9444122D2604}">
      <dgm:prSet/>
      <dgm:spPr/>
      <dgm:t>
        <a:bodyPr/>
        <a:lstStyle/>
        <a:p>
          <a:endParaRPr lang="ru-RU"/>
        </a:p>
      </dgm:t>
    </dgm:pt>
    <dgm:pt modelId="{F1B3BF28-A4B3-4DD8-B03E-D95DBEDE6D2D}" type="sibTrans" cxnId="{CD376280-4916-48BF-B3FD-9444122D2604}">
      <dgm:prSet/>
      <dgm:spPr/>
      <dgm:t>
        <a:bodyPr/>
        <a:lstStyle/>
        <a:p>
          <a:endParaRPr lang="ru-RU"/>
        </a:p>
      </dgm:t>
    </dgm:pt>
    <dgm:pt modelId="{DEA75F3A-7DCA-4490-AE44-DCDF8101E6AF}">
      <dgm:prSet phldrT="[Текст]" custT="1"/>
      <dgm:spPr/>
      <dgm:t>
        <a:bodyPr/>
        <a:lstStyle/>
        <a:p>
          <a:r>
            <a:rPr lang="ru-RU" sz="1600" b="1" dirty="0" smtClean="0"/>
            <a:t>13</a:t>
          </a:r>
          <a:endParaRPr lang="ru-RU" sz="1600" b="1" dirty="0"/>
        </a:p>
      </dgm:t>
    </dgm:pt>
    <dgm:pt modelId="{7A03FACA-3802-4B37-9D23-77FE815A3189}" type="parTrans" cxnId="{8CA663DE-B171-478E-823E-365930756665}">
      <dgm:prSet/>
      <dgm:spPr/>
      <dgm:t>
        <a:bodyPr/>
        <a:lstStyle/>
        <a:p>
          <a:endParaRPr lang="ru-RU"/>
        </a:p>
      </dgm:t>
    </dgm:pt>
    <dgm:pt modelId="{FC06A2D1-5931-4FBD-B78A-0F5485FA1136}" type="sibTrans" cxnId="{8CA663DE-B171-478E-823E-365930756665}">
      <dgm:prSet/>
      <dgm:spPr/>
      <dgm:t>
        <a:bodyPr/>
        <a:lstStyle/>
        <a:p>
          <a:endParaRPr lang="ru-RU"/>
        </a:p>
      </dgm:t>
    </dgm:pt>
    <dgm:pt modelId="{B9DA6DB7-546F-4652-A101-1B3D97CEBADD}" type="pres">
      <dgm:prSet presAssocID="{FABB45D2-85C0-45D7-B960-4A4D7B32A9E5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234986D-4CDA-4808-9CBC-9032BE335EF9}" type="pres">
      <dgm:prSet presAssocID="{E7DB73EF-7CB9-4E10-85E2-E6EBE58CDF67}" presName="horFlow" presStyleCnt="0"/>
      <dgm:spPr/>
    </dgm:pt>
    <dgm:pt modelId="{E4B0F02F-EE9D-4854-996A-10FFBA3811DB}" type="pres">
      <dgm:prSet presAssocID="{E7DB73EF-7CB9-4E10-85E2-E6EBE58CDF67}" presName="bigChev" presStyleLbl="node1" presStyleIdx="0" presStyleCnt="6" custScaleX="339102" custScaleY="171892"/>
      <dgm:spPr/>
      <dgm:t>
        <a:bodyPr/>
        <a:lstStyle/>
        <a:p>
          <a:endParaRPr lang="ru-RU"/>
        </a:p>
      </dgm:t>
    </dgm:pt>
    <dgm:pt modelId="{B5A6970F-789F-47D0-885F-BDD026AE9B74}" type="pres">
      <dgm:prSet presAssocID="{30660601-A23A-4E5B-AA02-9CF6A074C676}" presName="parTrans" presStyleCnt="0"/>
      <dgm:spPr/>
    </dgm:pt>
    <dgm:pt modelId="{393304C7-86EE-4521-A617-039466C31BF4}" type="pres">
      <dgm:prSet presAssocID="{FDDC5F62-C7E4-4252-B2E9-1EFFD752F092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B2B42-7122-43B3-B0E3-9E1456B00DE6}" type="pres">
      <dgm:prSet presAssocID="{E7DB73EF-7CB9-4E10-85E2-E6EBE58CDF67}" presName="vSp" presStyleCnt="0"/>
      <dgm:spPr/>
    </dgm:pt>
    <dgm:pt modelId="{139B3B5F-5F12-4D49-9C34-B336DF38D73E}" type="pres">
      <dgm:prSet presAssocID="{C15FF732-12DD-4F2D-BAC3-16FCF3F6903D}" presName="horFlow" presStyleCnt="0"/>
      <dgm:spPr/>
    </dgm:pt>
    <dgm:pt modelId="{2FAEBD2D-0F8E-447A-9296-41BEC24ACF16}" type="pres">
      <dgm:prSet presAssocID="{C15FF732-12DD-4F2D-BAC3-16FCF3F6903D}" presName="bigChev" presStyleLbl="node1" presStyleIdx="1" presStyleCnt="6" custScaleX="337322" custScaleY="148764"/>
      <dgm:spPr/>
      <dgm:t>
        <a:bodyPr/>
        <a:lstStyle/>
        <a:p>
          <a:endParaRPr lang="ru-RU"/>
        </a:p>
      </dgm:t>
    </dgm:pt>
    <dgm:pt modelId="{33CD3ED5-AC38-4334-BAE3-A8AA15B15F22}" type="pres">
      <dgm:prSet presAssocID="{EF0B5A04-7843-4543-AF4B-99EB70439D5A}" presName="parTrans" presStyleCnt="0"/>
      <dgm:spPr/>
    </dgm:pt>
    <dgm:pt modelId="{F0AC7C0E-9D43-4F4E-9DAD-D89E90B440FD}" type="pres">
      <dgm:prSet presAssocID="{CAEAFF03-45BE-473D-B02B-6A18FBFBC449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27DD29-4B70-460C-8ED5-1C105ABA21BC}" type="pres">
      <dgm:prSet presAssocID="{C15FF732-12DD-4F2D-BAC3-16FCF3F6903D}" presName="vSp" presStyleCnt="0"/>
      <dgm:spPr/>
    </dgm:pt>
    <dgm:pt modelId="{CA05E67A-C435-4BAB-8A4A-C4065C6485D2}" type="pres">
      <dgm:prSet presAssocID="{D6EDC0D1-D990-4394-9C06-5DC0B2BF9A64}" presName="horFlow" presStyleCnt="0"/>
      <dgm:spPr/>
    </dgm:pt>
    <dgm:pt modelId="{6F261AE7-DC00-463C-ABA2-84BFF62A96B2}" type="pres">
      <dgm:prSet presAssocID="{D6EDC0D1-D990-4394-9C06-5DC0B2BF9A64}" presName="bigChev" presStyleLbl="node1" presStyleIdx="2" presStyleCnt="6" custScaleX="332754" custScaleY="162210"/>
      <dgm:spPr/>
      <dgm:t>
        <a:bodyPr/>
        <a:lstStyle/>
        <a:p>
          <a:endParaRPr lang="ru-RU"/>
        </a:p>
      </dgm:t>
    </dgm:pt>
    <dgm:pt modelId="{3B0433B7-2F63-474B-BC7F-FCB51E388FCD}" type="pres">
      <dgm:prSet presAssocID="{40348F60-550C-4A0A-AC1D-2E46823402A1}" presName="parTrans" presStyleCnt="0"/>
      <dgm:spPr/>
    </dgm:pt>
    <dgm:pt modelId="{A3F6DDE4-D21D-44FE-9F16-6FE56BC3DCB6}" type="pres">
      <dgm:prSet presAssocID="{98AC82D2-E5A2-420B-9E17-672F6EE8BA09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ECEC0C-A997-4FC1-93A2-50496DB410D9}" type="pres">
      <dgm:prSet presAssocID="{D6EDC0D1-D990-4394-9C06-5DC0B2BF9A64}" presName="vSp" presStyleCnt="0"/>
      <dgm:spPr/>
    </dgm:pt>
    <dgm:pt modelId="{EC6FA15A-9797-4F7A-89DC-ABC3BC884E0C}" type="pres">
      <dgm:prSet presAssocID="{1F78881B-E86E-43AC-95DD-674D44A9D81D}" presName="horFlow" presStyleCnt="0"/>
      <dgm:spPr/>
    </dgm:pt>
    <dgm:pt modelId="{7A03C9BC-2040-40BA-8E1B-BC13543B0E3D}" type="pres">
      <dgm:prSet presAssocID="{1F78881B-E86E-43AC-95DD-674D44A9D81D}" presName="bigChev" presStyleLbl="node1" presStyleIdx="3" presStyleCnt="6" custScaleX="329899" custScaleY="145696"/>
      <dgm:spPr/>
      <dgm:t>
        <a:bodyPr/>
        <a:lstStyle/>
        <a:p>
          <a:endParaRPr lang="ru-RU"/>
        </a:p>
      </dgm:t>
    </dgm:pt>
    <dgm:pt modelId="{B0B6F988-DD5A-43E4-A04C-45957F9F4232}" type="pres">
      <dgm:prSet presAssocID="{7A03FACA-3802-4B37-9D23-77FE815A3189}" presName="parTrans" presStyleCnt="0"/>
      <dgm:spPr/>
    </dgm:pt>
    <dgm:pt modelId="{C5606618-6B47-4BD6-9FE0-BC16F9AADA73}" type="pres">
      <dgm:prSet presAssocID="{DEA75F3A-7DCA-4490-AE44-DCDF8101E6AF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8516D7-5E73-4312-87F7-B9E8561804AC}" type="pres">
      <dgm:prSet presAssocID="{1F78881B-E86E-43AC-95DD-674D44A9D81D}" presName="vSp" presStyleCnt="0"/>
      <dgm:spPr/>
    </dgm:pt>
    <dgm:pt modelId="{EB450432-B134-43E5-9853-E558566DB239}" type="pres">
      <dgm:prSet presAssocID="{D2097512-05E8-43DA-9D4B-32AD2ADDCF8C}" presName="horFlow" presStyleCnt="0"/>
      <dgm:spPr/>
    </dgm:pt>
    <dgm:pt modelId="{7772CAB0-EE50-4279-9CD2-2299EECAC9D5}" type="pres">
      <dgm:prSet presAssocID="{D2097512-05E8-43DA-9D4B-32AD2ADDCF8C}" presName="bigChev" presStyleLbl="node1" presStyleIdx="4" presStyleCnt="6" custScaleX="336915" custScaleY="124866"/>
      <dgm:spPr/>
      <dgm:t>
        <a:bodyPr/>
        <a:lstStyle/>
        <a:p>
          <a:endParaRPr lang="ru-RU"/>
        </a:p>
      </dgm:t>
    </dgm:pt>
    <dgm:pt modelId="{13C30710-C160-4F96-B6E5-F7A3BDEE9681}" type="pres">
      <dgm:prSet presAssocID="{7CB9AE99-8247-452E-87F8-DE9B14DB2F16}" presName="parTrans" presStyleCnt="0"/>
      <dgm:spPr/>
    </dgm:pt>
    <dgm:pt modelId="{F636C11B-7B64-4B56-8897-7F00AB709622}" type="pres">
      <dgm:prSet presAssocID="{0915F250-B638-423E-B1FE-7CAD4F1DE55A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DC159E-70FF-41AB-8EBE-3D3636B18ABF}" type="pres">
      <dgm:prSet presAssocID="{D2097512-05E8-43DA-9D4B-32AD2ADDCF8C}" presName="vSp" presStyleCnt="0"/>
      <dgm:spPr/>
    </dgm:pt>
    <dgm:pt modelId="{83F78DAE-0588-4109-9DD6-9F52DE8F71E5}" type="pres">
      <dgm:prSet presAssocID="{5609EB27-504A-4B9C-99B4-6369039F4D0E}" presName="horFlow" presStyleCnt="0"/>
      <dgm:spPr/>
    </dgm:pt>
    <dgm:pt modelId="{4F7FD997-3864-42B3-8409-CF57781C0119}" type="pres">
      <dgm:prSet presAssocID="{5609EB27-504A-4B9C-99B4-6369039F4D0E}" presName="bigChev" presStyleLbl="node1" presStyleIdx="5" presStyleCnt="6" custScaleX="332794" custScaleY="170031"/>
      <dgm:spPr/>
      <dgm:t>
        <a:bodyPr/>
        <a:lstStyle/>
        <a:p>
          <a:endParaRPr lang="ru-RU"/>
        </a:p>
      </dgm:t>
    </dgm:pt>
    <dgm:pt modelId="{596377CA-7411-4385-8D1C-CE7226433955}" type="pres">
      <dgm:prSet presAssocID="{C370A0FF-5B06-4AED-AF8C-484522998AC6}" presName="parTrans" presStyleCnt="0"/>
      <dgm:spPr/>
    </dgm:pt>
    <dgm:pt modelId="{2F32BB97-4922-4ECF-B8CD-0B7B21305C26}" type="pres">
      <dgm:prSet presAssocID="{16685447-AD5A-43A6-A7F1-5E6C7EFBD0C5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0054C7-EB4F-4C77-BBA0-B938C5A53A7D}" type="presOf" srcId="{5609EB27-504A-4B9C-99B4-6369039F4D0E}" destId="{4F7FD997-3864-42B3-8409-CF57781C0119}" srcOrd="0" destOrd="0" presId="urn:microsoft.com/office/officeart/2005/8/layout/lProcess3"/>
    <dgm:cxn modelId="{53E9DE00-CF17-4A73-A8F3-D0A0E879D6A7}" srcId="{D2097512-05E8-43DA-9D4B-32AD2ADDCF8C}" destId="{0915F250-B638-423E-B1FE-7CAD4F1DE55A}" srcOrd="0" destOrd="0" parTransId="{7CB9AE99-8247-452E-87F8-DE9B14DB2F16}" sibTransId="{E1F4B120-63A4-44C9-995E-6B554C96F567}"/>
    <dgm:cxn modelId="{1F95A02B-D484-4C93-B3C6-BAD26802401B}" srcId="{C15FF732-12DD-4F2D-BAC3-16FCF3F6903D}" destId="{CAEAFF03-45BE-473D-B02B-6A18FBFBC449}" srcOrd="0" destOrd="0" parTransId="{EF0B5A04-7843-4543-AF4B-99EB70439D5A}" sibTransId="{19692DCE-E45C-4FF1-B77A-626FF4E1883E}"/>
    <dgm:cxn modelId="{BBF56C76-0829-438E-BF1A-D2DB34E63CA8}" srcId="{FABB45D2-85C0-45D7-B960-4A4D7B32A9E5}" destId="{C15FF732-12DD-4F2D-BAC3-16FCF3F6903D}" srcOrd="1" destOrd="0" parTransId="{DFD2F43E-9817-4F5D-B657-449C40A989A8}" sibTransId="{C1CE6744-BDA4-4BA7-A90C-358181F3B27F}"/>
    <dgm:cxn modelId="{8A88CE44-7AEA-4141-9769-DE24EA3D5979}" type="presOf" srcId="{FDDC5F62-C7E4-4252-B2E9-1EFFD752F092}" destId="{393304C7-86EE-4521-A617-039466C31BF4}" srcOrd="0" destOrd="0" presId="urn:microsoft.com/office/officeart/2005/8/layout/lProcess3"/>
    <dgm:cxn modelId="{4ACC00E0-D740-452B-8795-BF7E11964536}" srcId="{FABB45D2-85C0-45D7-B960-4A4D7B32A9E5}" destId="{D2097512-05E8-43DA-9D4B-32AD2ADDCF8C}" srcOrd="4" destOrd="0" parTransId="{697C74BA-7C40-4CEE-8800-E5AE43818FED}" sibTransId="{DA375EA3-F048-4CD5-8045-8D0387EF7512}"/>
    <dgm:cxn modelId="{379CD650-0378-4432-B9DB-1940045FB1C8}" type="presOf" srcId="{98AC82D2-E5A2-420B-9E17-672F6EE8BA09}" destId="{A3F6DDE4-D21D-44FE-9F16-6FE56BC3DCB6}" srcOrd="0" destOrd="0" presId="urn:microsoft.com/office/officeart/2005/8/layout/lProcess3"/>
    <dgm:cxn modelId="{29D3DACB-384A-43B0-AF92-C2601AD7F9C1}" type="presOf" srcId="{D2097512-05E8-43DA-9D4B-32AD2ADDCF8C}" destId="{7772CAB0-EE50-4279-9CD2-2299EECAC9D5}" srcOrd="0" destOrd="0" presId="urn:microsoft.com/office/officeart/2005/8/layout/lProcess3"/>
    <dgm:cxn modelId="{7118EDF6-55BC-40F5-9CB6-078980169B92}" type="presOf" srcId="{16685447-AD5A-43A6-A7F1-5E6C7EFBD0C5}" destId="{2F32BB97-4922-4ECF-B8CD-0B7B21305C26}" srcOrd="0" destOrd="0" presId="urn:microsoft.com/office/officeart/2005/8/layout/lProcess3"/>
    <dgm:cxn modelId="{299636CE-B27B-4239-86A5-A5F678429AB8}" type="presOf" srcId="{C15FF732-12DD-4F2D-BAC3-16FCF3F6903D}" destId="{2FAEBD2D-0F8E-447A-9296-41BEC24ACF16}" srcOrd="0" destOrd="0" presId="urn:microsoft.com/office/officeart/2005/8/layout/lProcess3"/>
    <dgm:cxn modelId="{8CA663DE-B171-478E-823E-365930756665}" srcId="{1F78881B-E86E-43AC-95DD-674D44A9D81D}" destId="{DEA75F3A-7DCA-4490-AE44-DCDF8101E6AF}" srcOrd="0" destOrd="0" parTransId="{7A03FACA-3802-4B37-9D23-77FE815A3189}" sibTransId="{FC06A2D1-5931-4FBD-B78A-0F5485FA1136}"/>
    <dgm:cxn modelId="{A42ACD70-27C7-4C6C-A3C4-095415AD8D35}" srcId="{FABB45D2-85C0-45D7-B960-4A4D7B32A9E5}" destId="{D6EDC0D1-D990-4394-9C06-5DC0B2BF9A64}" srcOrd="2" destOrd="0" parTransId="{28FE9A6B-E5A7-4CEA-BFB5-BAC3CEE6B174}" sibTransId="{13C3D729-8DC5-4878-841F-F6677FF78C6A}"/>
    <dgm:cxn modelId="{B059096C-54BB-4BB5-8753-9E30C32FB576}" type="presOf" srcId="{FABB45D2-85C0-45D7-B960-4A4D7B32A9E5}" destId="{B9DA6DB7-546F-4652-A101-1B3D97CEBADD}" srcOrd="0" destOrd="0" presId="urn:microsoft.com/office/officeart/2005/8/layout/lProcess3"/>
    <dgm:cxn modelId="{B625F9B2-B8FE-4F4C-AF5E-54654317C0B8}" srcId="{D6EDC0D1-D990-4394-9C06-5DC0B2BF9A64}" destId="{98AC82D2-E5A2-420B-9E17-672F6EE8BA09}" srcOrd="0" destOrd="0" parTransId="{40348F60-550C-4A0A-AC1D-2E46823402A1}" sibTransId="{A562F8D7-865D-4148-BF46-18C3E4F711D7}"/>
    <dgm:cxn modelId="{B183F5DB-50A6-4405-8CB0-FBC9425CE6BD}" srcId="{E7DB73EF-7CB9-4E10-85E2-E6EBE58CDF67}" destId="{FDDC5F62-C7E4-4252-B2E9-1EFFD752F092}" srcOrd="0" destOrd="0" parTransId="{30660601-A23A-4E5B-AA02-9CF6A074C676}" sibTransId="{A59E5CD7-97E1-4B19-B2AD-34D2DC6341E4}"/>
    <dgm:cxn modelId="{008BA2BB-3938-461F-A165-BCCC89ECD8D9}" type="presOf" srcId="{D6EDC0D1-D990-4394-9C06-5DC0B2BF9A64}" destId="{6F261AE7-DC00-463C-ABA2-84BFF62A96B2}" srcOrd="0" destOrd="0" presId="urn:microsoft.com/office/officeart/2005/8/layout/lProcess3"/>
    <dgm:cxn modelId="{0A57E6B2-8379-41DD-9ACE-ED821B9FB9AD}" srcId="{FABB45D2-85C0-45D7-B960-4A4D7B32A9E5}" destId="{E7DB73EF-7CB9-4E10-85E2-E6EBE58CDF67}" srcOrd="0" destOrd="0" parTransId="{AEB50976-EBB2-4D0D-8F2F-5718ABC803F9}" sibTransId="{0EBFA24B-AEB9-4D11-8A49-E8A4C29205B9}"/>
    <dgm:cxn modelId="{5C2DDD7D-F25A-4492-9CE7-632ED322F46D}" type="presOf" srcId="{E7DB73EF-7CB9-4E10-85E2-E6EBE58CDF67}" destId="{E4B0F02F-EE9D-4854-996A-10FFBA3811DB}" srcOrd="0" destOrd="0" presId="urn:microsoft.com/office/officeart/2005/8/layout/lProcess3"/>
    <dgm:cxn modelId="{860213BC-F151-4312-8997-C98AA95BA3EA}" srcId="{FABB45D2-85C0-45D7-B960-4A4D7B32A9E5}" destId="{5609EB27-504A-4B9C-99B4-6369039F4D0E}" srcOrd="5" destOrd="0" parTransId="{A99D1090-8124-4048-A3D4-23A7D1587F33}" sibTransId="{866061C4-5702-4D58-8D4D-C8BEECE2C693}"/>
    <dgm:cxn modelId="{9EA4824C-33EF-409E-A353-9AFEBA6AF462}" type="presOf" srcId="{1F78881B-E86E-43AC-95DD-674D44A9D81D}" destId="{7A03C9BC-2040-40BA-8E1B-BC13543B0E3D}" srcOrd="0" destOrd="0" presId="urn:microsoft.com/office/officeart/2005/8/layout/lProcess3"/>
    <dgm:cxn modelId="{49BD8E0E-6687-4127-9559-528D392EDB76}" srcId="{5609EB27-504A-4B9C-99B4-6369039F4D0E}" destId="{16685447-AD5A-43A6-A7F1-5E6C7EFBD0C5}" srcOrd="0" destOrd="0" parTransId="{C370A0FF-5B06-4AED-AF8C-484522998AC6}" sibTransId="{E855D887-532C-47AA-9F19-EA731C45E517}"/>
    <dgm:cxn modelId="{CD376280-4916-48BF-B3FD-9444122D2604}" srcId="{FABB45D2-85C0-45D7-B960-4A4D7B32A9E5}" destId="{1F78881B-E86E-43AC-95DD-674D44A9D81D}" srcOrd="3" destOrd="0" parTransId="{1023AF06-3186-4263-9E06-60181DD9215E}" sibTransId="{F1B3BF28-A4B3-4DD8-B03E-D95DBEDE6D2D}"/>
    <dgm:cxn modelId="{D30A8265-8FBC-41A8-AE80-3D9016A112ED}" type="presOf" srcId="{CAEAFF03-45BE-473D-B02B-6A18FBFBC449}" destId="{F0AC7C0E-9D43-4F4E-9DAD-D89E90B440FD}" srcOrd="0" destOrd="0" presId="urn:microsoft.com/office/officeart/2005/8/layout/lProcess3"/>
    <dgm:cxn modelId="{FCC65512-037F-462A-8143-5015A4898B24}" type="presOf" srcId="{0915F250-B638-423E-B1FE-7CAD4F1DE55A}" destId="{F636C11B-7B64-4B56-8897-7F00AB709622}" srcOrd="0" destOrd="0" presId="urn:microsoft.com/office/officeart/2005/8/layout/lProcess3"/>
    <dgm:cxn modelId="{876A1CA0-A172-4E8E-92E1-EDFDEA5C1382}" type="presOf" srcId="{DEA75F3A-7DCA-4490-AE44-DCDF8101E6AF}" destId="{C5606618-6B47-4BD6-9FE0-BC16F9AADA73}" srcOrd="0" destOrd="0" presId="urn:microsoft.com/office/officeart/2005/8/layout/lProcess3"/>
    <dgm:cxn modelId="{7B6B0888-3432-46AB-9805-0CEACE40913F}" type="presParOf" srcId="{B9DA6DB7-546F-4652-A101-1B3D97CEBADD}" destId="{6234986D-4CDA-4808-9CBC-9032BE335EF9}" srcOrd="0" destOrd="0" presId="urn:microsoft.com/office/officeart/2005/8/layout/lProcess3"/>
    <dgm:cxn modelId="{73E049A1-6EF2-424D-8FE4-813A82F31D25}" type="presParOf" srcId="{6234986D-4CDA-4808-9CBC-9032BE335EF9}" destId="{E4B0F02F-EE9D-4854-996A-10FFBA3811DB}" srcOrd="0" destOrd="0" presId="urn:microsoft.com/office/officeart/2005/8/layout/lProcess3"/>
    <dgm:cxn modelId="{A457E30B-32BD-4E0A-B3E7-34FC45BE8E15}" type="presParOf" srcId="{6234986D-4CDA-4808-9CBC-9032BE335EF9}" destId="{B5A6970F-789F-47D0-885F-BDD026AE9B74}" srcOrd="1" destOrd="0" presId="urn:microsoft.com/office/officeart/2005/8/layout/lProcess3"/>
    <dgm:cxn modelId="{20FCE781-CBCD-4E38-8846-CEC528F764B3}" type="presParOf" srcId="{6234986D-4CDA-4808-9CBC-9032BE335EF9}" destId="{393304C7-86EE-4521-A617-039466C31BF4}" srcOrd="2" destOrd="0" presId="urn:microsoft.com/office/officeart/2005/8/layout/lProcess3"/>
    <dgm:cxn modelId="{17EE65C1-B47C-4607-AF89-2F0AD0A52BC7}" type="presParOf" srcId="{B9DA6DB7-546F-4652-A101-1B3D97CEBADD}" destId="{E30B2B42-7122-43B3-B0E3-9E1456B00DE6}" srcOrd="1" destOrd="0" presId="urn:microsoft.com/office/officeart/2005/8/layout/lProcess3"/>
    <dgm:cxn modelId="{5518D184-AF6F-4604-817C-86B5FE6BC765}" type="presParOf" srcId="{B9DA6DB7-546F-4652-A101-1B3D97CEBADD}" destId="{139B3B5F-5F12-4D49-9C34-B336DF38D73E}" srcOrd="2" destOrd="0" presId="urn:microsoft.com/office/officeart/2005/8/layout/lProcess3"/>
    <dgm:cxn modelId="{44001605-F0C3-4D04-9DCE-76D948813AF7}" type="presParOf" srcId="{139B3B5F-5F12-4D49-9C34-B336DF38D73E}" destId="{2FAEBD2D-0F8E-447A-9296-41BEC24ACF16}" srcOrd="0" destOrd="0" presId="urn:microsoft.com/office/officeart/2005/8/layout/lProcess3"/>
    <dgm:cxn modelId="{E4E4759A-6675-4ECA-9820-13A02C7584F2}" type="presParOf" srcId="{139B3B5F-5F12-4D49-9C34-B336DF38D73E}" destId="{33CD3ED5-AC38-4334-BAE3-A8AA15B15F22}" srcOrd="1" destOrd="0" presId="urn:microsoft.com/office/officeart/2005/8/layout/lProcess3"/>
    <dgm:cxn modelId="{E167B4FF-1A5E-41FB-A0A8-5ABA607AC8A6}" type="presParOf" srcId="{139B3B5F-5F12-4D49-9C34-B336DF38D73E}" destId="{F0AC7C0E-9D43-4F4E-9DAD-D89E90B440FD}" srcOrd="2" destOrd="0" presId="urn:microsoft.com/office/officeart/2005/8/layout/lProcess3"/>
    <dgm:cxn modelId="{8A22C53A-E64C-4C81-8A74-604510E477AC}" type="presParOf" srcId="{B9DA6DB7-546F-4652-A101-1B3D97CEBADD}" destId="{8B27DD29-4B70-460C-8ED5-1C105ABA21BC}" srcOrd="3" destOrd="0" presId="urn:microsoft.com/office/officeart/2005/8/layout/lProcess3"/>
    <dgm:cxn modelId="{7195164C-FB07-48EC-983A-F0FDC7EF506B}" type="presParOf" srcId="{B9DA6DB7-546F-4652-A101-1B3D97CEBADD}" destId="{CA05E67A-C435-4BAB-8A4A-C4065C6485D2}" srcOrd="4" destOrd="0" presId="urn:microsoft.com/office/officeart/2005/8/layout/lProcess3"/>
    <dgm:cxn modelId="{BF1BE7FE-646E-4010-94FC-1C791EAD3333}" type="presParOf" srcId="{CA05E67A-C435-4BAB-8A4A-C4065C6485D2}" destId="{6F261AE7-DC00-463C-ABA2-84BFF62A96B2}" srcOrd="0" destOrd="0" presId="urn:microsoft.com/office/officeart/2005/8/layout/lProcess3"/>
    <dgm:cxn modelId="{7AF07A36-E8D2-4DC4-BCAE-1B9459516231}" type="presParOf" srcId="{CA05E67A-C435-4BAB-8A4A-C4065C6485D2}" destId="{3B0433B7-2F63-474B-BC7F-FCB51E388FCD}" srcOrd="1" destOrd="0" presId="urn:microsoft.com/office/officeart/2005/8/layout/lProcess3"/>
    <dgm:cxn modelId="{C5D899F2-1570-4949-A32E-E92914B6160D}" type="presParOf" srcId="{CA05E67A-C435-4BAB-8A4A-C4065C6485D2}" destId="{A3F6DDE4-D21D-44FE-9F16-6FE56BC3DCB6}" srcOrd="2" destOrd="0" presId="urn:microsoft.com/office/officeart/2005/8/layout/lProcess3"/>
    <dgm:cxn modelId="{AA8FD8D8-1B6A-4202-B090-3817961EC9B3}" type="presParOf" srcId="{B9DA6DB7-546F-4652-A101-1B3D97CEBADD}" destId="{AFECEC0C-A997-4FC1-93A2-50496DB410D9}" srcOrd="5" destOrd="0" presId="urn:microsoft.com/office/officeart/2005/8/layout/lProcess3"/>
    <dgm:cxn modelId="{C361231F-5472-45DB-B32E-A92CF0A11595}" type="presParOf" srcId="{B9DA6DB7-546F-4652-A101-1B3D97CEBADD}" destId="{EC6FA15A-9797-4F7A-89DC-ABC3BC884E0C}" srcOrd="6" destOrd="0" presId="urn:microsoft.com/office/officeart/2005/8/layout/lProcess3"/>
    <dgm:cxn modelId="{0356030B-C74D-4C23-8926-7191D995CB37}" type="presParOf" srcId="{EC6FA15A-9797-4F7A-89DC-ABC3BC884E0C}" destId="{7A03C9BC-2040-40BA-8E1B-BC13543B0E3D}" srcOrd="0" destOrd="0" presId="urn:microsoft.com/office/officeart/2005/8/layout/lProcess3"/>
    <dgm:cxn modelId="{57A78C4E-5FE4-4E2C-BE02-6431BD4705CD}" type="presParOf" srcId="{EC6FA15A-9797-4F7A-89DC-ABC3BC884E0C}" destId="{B0B6F988-DD5A-43E4-A04C-45957F9F4232}" srcOrd="1" destOrd="0" presId="urn:microsoft.com/office/officeart/2005/8/layout/lProcess3"/>
    <dgm:cxn modelId="{D469F90D-D6D0-4A85-AA70-77043F9BBB60}" type="presParOf" srcId="{EC6FA15A-9797-4F7A-89DC-ABC3BC884E0C}" destId="{C5606618-6B47-4BD6-9FE0-BC16F9AADA73}" srcOrd="2" destOrd="0" presId="urn:microsoft.com/office/officeart/2005/8/layout/lProcess3"/>
    <dgm:cxn modelId="{2C27DFA3-D497-435E-8842-CEAF567F4ABD}" type="presParOf" srcId="{B9DA6DB7-546F-4652-A101-1B3D97CEBADD}" destId="{1C8516D7-5E73-4312-87F7-B9E8561804AC}" srcOrd="7" destOrd="0" presId="urn:microsoft.com/office/officeart/2005/8/layout/lProcess3"/>
    <dgm:cxn modelId="{A2725671-40FE-4EAB-8A97-D8FCC3D02131}" type="presParOf" srcId="{B9DA6DB7-546F-4652-A101-1B3D97CEBADD}" destId="{EB450432-B134-43E5-9853-E558566DB239}" srcOrd="8" destOrd="0" presId="urn:microsoft.com/office/officeart/2005/8/layout/lProcess3"/>
    <dgm:cxn modelId="{66902E66-18E7-4270-915D-B3EF1BD4BC7A}" type="presParOf" srcId="{EB450432-B134-43E5-9853-E558566DB239}" destId="{7772CAB0-EE50-4279-9CD2-2299EECAC9D5}" srcOrd="0" destOrd="0" presId="urn:microsoft.com/office/officeart/2005/8/layout/lProcess3"/>
    <dgm:cxn modelId="{5DE07927-3D1F-482E-B0F9-FFA99ED73E05}" type="presParOf" srcId="{EB450432-B134-43E5-9853-E558566DB239}" destId="{13C30710-C160-4F96-B6E5-F7A3BDEE9681}" srcOrd="1" destOrd="0" presId="urn:microsoft.com/office/officeart/2005/8/layout/lProcess3"/>
    <dgm:cxn modelId="{B2F5BFA0-E716-45F1-90BC-0FD734F31AB5}" type="presParOf" srcId="{EB450432-B134-43E5-9853-E558566DB239}" destId="{F636C11B-7B64-4B56-8897-7F00AB709622}" srcOrd="2" destOrd="0" presId="urn:microsoft.com/office/officeart/2005/8/layout/lProcess3"/>
    <dgm:cxn modelId="{0F6A6C8B-752B-477A-9D71-06AC3B1DBBFA}" type="presParOf" srcId="{B9DA6DB7-546F-4652-A101-1B3D97CEBADD}" destId="{E9DC159E-70FF-41AB-8EBE-3D3636B18ABF}" srcOrd="9" destOrd="0" presId="urn:microsoft.com/office/officeart/2005/8/layout/lProcess3"/>
    <dgm:cxn modelId="{4384576E-2549-46ED-9381-8E6549EAC647}" type="presParOf" srcId="{B9DA6DB7-546F-4652-A101-1B3D97CEBADD}" destId="{83F78DAE-0588-4109-9DD6-9F52DE8F71E5}" srcOrd="10" destOrd="0" presId="urn:microsoft.com/office/officeart/2005/8/layout/lProcess3"/>
    <dgm:cxn modelId="{B413EC45-E5E4-49F3-9CE8-05CC96029E39}" type="presParOf" srcId="{83F78DAE-0588-4109-9DD6-9F52DE8F71E5}" destId="{4F7FD997-3864-42B3-8409-CF57781C0119}" srcOrd="0" destOrd="0" presId="urn:microsoft.com/office/officeart/2005/8/layout/lProcess3"/>
    <dgm:cxn modelId="{CB33D141-C9D3-4DE9-9B68-97E237F0CABD}" type="presParOf" srcId="{83F78DAE-0588-4109-9DD6-9F52DE8F71E5}" destId="{596377CA-7411-4385-8D1C-CE7226433955}" srcOrd="1" destOrd="0" presId="urn:microsoft.com/office/officeart/2005/8/layout/lProcess3"/>
    <dgm:cxn modelId="{1A6AC4AE-A886-4119-A67A-C7B416F032D2}" type="presParOf" srcId="{83F78DAE-0588-4109-9DD6-9F52DE8F71E5}" destId="{2F32BB97-4922-4ECF-B8CD-0B7B21305C26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E14F43-CBB9-4749-A6C9-9D899538DAB6}" type="doc">
      <dgm:prSet loTypeId="urn:microsoft.com/office/officeart/2005/8/layout/hProcess9" loCatId="process" qsTypeId="urn:microsoft.com/office/officeart/2005/8/quickstyle/simple1" qsCatId="simple" csTypeId="urn:microsoft.com/office/officeart/2005/8/colors/colorful1#1" csCatId="colorful" phldr="1"/>
      <dgm:spPr/>
    </dgm:pt>
    <dgm:pt modelId="{747AA1D4-E35C-4101-BE2C-E8C585776664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Объем предоставленных услуг по электроэнергии, тыс. кВтч/год</a:t>
          </a:r>
          <a:endParaRPr lang="ru-RU" sz="1400" b="1" dirty="0">
            <a:solidFill>
              <a:schemeClr val="tx1"/>
            </a:solidFill>
          </a:endParaRPr>
        </a:p>
      </dgm:t>
    </dgm:pt>
    <dgm:pt modelId="{59E680A3-198A-4236-A645-88DE03A09C57}" type="parTrans" cxnId="{57032DCB-9FFC-48B8-B2D5-B024419B74FA}">
      <dgm:prSet/>
      <dgm:spPr/>
      <dgm:t>
        <a:bodyPr/>
        <a:lstStyle/>
        <a:p>
          <a:endParaRPr lang="ru-RU"/>
        </a:p>
      </dgm:t>
    </dgm:pt>
    <dgm:pt modelId="{435D4F4B-096B-4721-AA46-62B190480344}" type="sibTrans" cxnId="{57032DCB-9FFC-48B8-B2D5-B024419B74FA}">
      <dgm:prSet/>
      <dgm:spPr/>
      <dgm:t>
        <a:bodyPr/>
        <a:lstStyle/>
        <a:p>
          <a:endParaRPr lang="ru-RU"/>
        </a:p>
      </dgm:t>
    </dgm:pt>
    <dgm:pt modelId="{B7ABE813-72FC-4B5C-A16A-F63C05E4E584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2015 год - 15 695,8</a:t>
          </a:r>
          <a:endParaRPr lang="ru-RU" sz="1400" b="1" dirty="0">
            <a:solidFill>
              <a:schemeClr val="tx1"/>
            </a:solidFill>
          </a:endParaRPr>
        </a:p>
      </dgm:t>
    </dgm:pt>
    <dgm:pt modelId="{63BC49F8-9827-462D-903F-2C50316414D3}" type="parTrans" cxnId="{ED85573A-2840-43E7-AD1E-87546D762BA1}">
      <dgm:prSet/>
      <dgm:spPr/>
      <dgm:t>
        <a:bodyPr/>
        <a:lstStyle/>
        <a:p>
          <a:endParaRPr lang="ru-RU"/>
        </a:p>
      </dgm:t>
    </dgm:pt>
    <dgm:pt modelId="{3C37E717-36B5-4CCE-BC41-7903DAB936B2}" type="sibTrans" cxnId="{ED85573A-2840-43E7-AD1E-87546D762BA1}">
      <dgm:prSet/>
      <dgm:spPr/>
      <dgm:t>
        <a:bodyPr/>
        <a:lstStyle/>
        <a:p>
          <a:endParaRPr lang="ru-RU"/>
        </a:p>
      </dgm:t>
    </dgm:pt>
    <dgm:pt modelId="{E1A53D20-807E-4022-BBCD-52A2CDDFB342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2016 год - 11 507,8</a:t>
          </a:r>
          <a:endParaRPr lang="ru-RU" sz="1400" b="1" dirty="0">
            <a:solidFill>
              <a:schemeClr val="tx1"/>
            </a:solidFill>
          </a:endParaRPr>
        </a:p>
      </dgm:t>
    </dgm:pt>
    <dgm:pt modelId="{43BC43DC-B75D-435C-B8CB-A4B224C478F2}" type="parTrans" cxnId="{ECF6D4DA-64FC-4BF3-A30F-7F9EC8453215}">
      <dgm:prSet/>
      <dgm:spPr/>
      <dgm:t>
        <a:bodyPr/>
        <a:lstStyle/>
        <a:p>
          <a:endParaRPr lang="ru-RU"/>
        </a:p>
      </dgm:t>
    </dgm:pt>
    <dgm:pt modelId="{A73FC340-783A-4281-8B38-99A32D073C19}" type="sibTrans" cxnId="{ECF6D4DA-64FC-4BF3-A30F-7F9EC8453215}">
      <dgm:prSet/>
      <dgm:spPr/>
      <dgm:t>
        <a:bodyPr/>
        <a:lstStyle/>
        <a:p>
          <a:endParaRPr lang="ru-RU"/>
        </a:p>
      </dgm:t>
    </dgm:pt>
    <dgm:pt modelId="{72D9BC18-3EEE-4271-AD97-B0963FC4961E}" type="pres">
      <dgm:prSet presAssocID="{37E14F43-CBB9-4749-A6C9-9D899538DAB6}" presName="CompostProcess" presStyleCnt="0">
        <dgm:presLayoutVars>
          <dgm:dir/>
          <dgm:resizeHandles val="exact"/>
        </dgm:presLayoutVars>
      </dgm:prSet>
      <dgm:spPr/>
    </dgm:pt>
    <dgm:pt modelId="{7647B837-D34B-4B17-9982-E6AC6421B452}" type="pres">
      <dgm:prSet presAssocID="{37E14F43-CBB9-4749-A6C9-9D899538DAB6}" presName="arrow" presStyleLbl="bgShp" presStyleIdx="0" presStyleCnt="1"/>
      <dgm:spPr/>
    </dgm:pt>
    <dgm:pt modelId="{DEFF157E-634C-462E-A25C-947B3351DD4F}" type="pres">
      <dgm:prSet presAssocID="{37E14F43-CBB9-4749-A6C9-9D899538DAB6}" presName="linearProcess" presStyleCnt="0"/>
      <dgm:spPr/>
    </dgm:pt>
    <dgm:pt modelId="{C2E9A5E8-EF75-47E9-A923-83CC84ECD7A6}" type="pres">
      <dgm:prSet presAssocID="{747AA1D4-E35C-4101-BE2C-E8C585776664}" presName="textNode" presStyleLbl="node1" presStyleIdx="0" presStyleCnt="3" custScaleX="107867" custScaleY="1339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8FA9AB-9260-427C-987A-8288E4E0FE30}" type="pres">
      <dgm:prSet presAssocID="{435D4F4B-096B-4721-AA46-62B190480344}" presName="sibTrans" presStyleCnt="0"/>
      <dgm:spPr/>
    </dgm:pt>
    <dgm:pt modelId="{36E1907C-C199-45D9-AD32-6DA769E6BD94}" type="pres">
      <dgm:prSet presAssocID="{B7ABE813-72FC-4B5C-A16A-F63C05E4E584}" presName="textNode" presStyleLbl="node1" presStyleIdx="1" presStyleCnt="3" custScaleX="488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FA8319-5727-4BCF-99FE-0C1CB3C1BF1D}" type="pres">
      <dgm:prSet presAssocID="{3C37E717-36B5-4CCE-BC41-7903DAB936B2}" presName="sibTrans" presStyleCnt="0"/>
      <dgm:spPr/>
    </dgm:pt>
    <dgm:pt modelId="{E802883B-EEAA-4C60-9229-850A8D341871}" type="pres">
      <dgm:prSet presAssocID="{E1A53D20-807E-4022-BBCD-52A2CDDFB342}" presName="textNode" presStyleLbl="node1" presStyleIdx="2" presStyleCnt="3" custScaleX="46853" custLinFactNeighborX="-42261" custLinFactNeighborY="5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85573A-2840-43E7-AD1E-87546D762BA1}" srcId="{37E14F43-CBB9-4749-A6C9-9D899538DAB6}" destId="{B7ABE813-72FC-4B5C-A16A-F63C05E4E584}" srcOrd="1" destOrd="0" parTransId="{63BC49F8-9827-462D-903F-2C50316414D3}" sibTransId="{3C37E717-36B5-4CCE-BC41-7903DAB936B2}"/>
    <dgm:cxn modelId="{91108A05-44B2-4825-8225-D9FF7F8A72C8}" type="presOf" srcId="{B7ABE813-72FC-4B5C-A16A-F63C05E4E584}" destId="{36E1907C-C199-45D9-AD32-6DA769E6BD94}" srcOrd="0" destOrd="0" presId="urn:microsoft.com/office/officeart/2005/8/layout/hProcess9"/>
    <dgm:cxn modelId="{44DB708F-956B-4B0C-A3D3-61F91FBCB535}" type="presOf" srcId="{747AA1D4-E35C-4101-BE2C-E8C585776664}" destId="{C2E9A5E8-EF75-47E9-A923-83CC84ECD7A6}" srcOrd="0" destOrd="0" presId="urn:microsoft.com/office/officeart/2005/8/layout/hProcess9"/>
    <dgm:cxn modelId="{0DCC94D6-F173-4204-B640-C811A3B7BF67}" type="presOf" srcId="{37E14F43-CBB9-4749-A6C9-9D899538DAB6}" destId="{72D9BC18-3EEE-4271-AD97-B0963FC4961E}" srcOrd="0" destOrd="0" presId="urn:microsoft.com/office/officeart/2005/8/layout/hProcess9"/>
    <dgm:cxn modelId="{ECF6D4DA-64FC-4BF3-A30F-7F9EC8453215}" srcId="{37E14F43-CBB9-4749-A6C9-9D899538DAB6}" destId="{E1A53D20-807E-4022-BBCD-52A2CDDFB342}" srcOrd="2" destOrd="0" parTransId="{43BC43DC-B75D-435C-B8CB-A4B224C478F2}" sibTransId="{A73FC340-783A-4281-8B38-99A32D073C19}"/>
    <dgm:cxn modelId="{57032DCB-9FFC-48B8-B2D5-B024419B74FA}" srcId="{37E14F43-CBB9-4749-A6C9-9D899538DAB6}" destId="{747AA1D4-E35C-4101-BE2C-E8C585776664}" srcOrd="0" destOrd="0" parTransId="{59E680A3-198A-4236-A645-88DE03A09C57}" sibTransId="{435D4F4B-096B-4721-AA46-62B190480344}"/>
    <dgm:cxn modelId="{922E138E-9705-4C71-B3AC-23E975898127}" type="presOf" srcId="{E1A53D20-807E-4022-BBCD-52A2CDDFB342}" destId="{E802883B-EEAA-4C60-9229-850A8D341871}" srcOrd="0" destOrd="0" presId="urn:microsoft.com/office/officeart/2005/8/layout/hProcess9"/>
    <dgm:cxn modelId="{00A8131A-2C0F-472F-A850-75C1720ACB97}" type="presParOf" srcId="{72D9BC18-3EEE-4271-AD97-B0963FC4961E}" destId="{7647B837-D34B-4B17-9982-E6AC6421B452}" srcOrd="0" destOrd="0" presId="urn:microsoft.com/office/officeart/2005/8/layout/hProcess9"/>
    <dgm:cxn modelId="{8B1BEBE5-B5A6-49ED-ACFC-DE172446945A}" type="presParOf" srcId="{72D9BC18-3EEE-4271-AD97-B0963FC4961E}" destId="{DEFF157E-634C-462E-A25C-947B3351DD4F}" srcOrd="1" destOrd="0" presId="urn:microsoft.com/office/officeart/2005/8/layout/hProcess9"/>
    <dgm:cxn modelId="{FD735F5F-25A7-4BEC-A103-5162CEDA1FB4}" type="presParOf" srcId="{DEFF157E-634C-462E-A25C-947B3351DD4F}" destId="{C2E9A5E8-EF75-47E9-A923-83CC84ECD7A6}" srcOrd="0" destOrd="0" presId="urn:microsoft.com/office/officeart/2005/8/layout/hProcess9"/>
    <dgm:cxn modelId="{8CF56968-F26C-4FD1-A44B-CFD47C29AE01}" type="presParOf" srcId="{DEFF157E-634C-462E-A25C-947B3351DD4F}" destId="{388FA9AB-9260-427C-987A-8288E4E0FE30}" srcOrd="1" destOrd="0" presId="urn:microsoft.com/office/officeart/2005/8/layout/hProcess9"/>
    <dgm:cxn modelId="{1C33D0FA-0710-47A7-9096-240E47457005}" type="presParOf" srcId="{DEFF157E-634C-462E-A25C-947B3351DD4F}" destId="{36E1907C-C199-45D9-AD32-6DA769E6BD94}" srcOrd="2" destOrd="0" presId="urn:microsoft.com/office/officeart/2005/8/layout/hProcess9"/>
    <dgm:cxn modelId="{3B4B046D-45A5-4609-B2B0-7FF9DC9EA2E9}" type="presParOf" srcId="{DEFF157E-634C-462E-A25C-947B3351DD4F}" destId="{3EFA8319-5727-4BCF-99FE-0C1CB3C1BF1D}" srcOrd="3" destOrd="0" presId="urn:microsoft.com/office/officeart/2005/8/layout/hProcess9"/>
    <dgm:cxn modelId="{29201FB8-A3B5-4D2B-98D8-EA2D1383ADDE}" type="presParOf" srcId="{DEFF157E-634C-462E-A25C-947B3351DD4F}" destId="{E802883B-EEAA-4C60-9229-850A8D34187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0.11185</cdr:x>
      <cdr:y>0.38578</cdr:y>
    </cdr:from>
    <cdr:to>
      <cdr:x>0.26934</cdr:x>
      <cdr:y>0.43828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 rot="2018608">
          <a:off x="1022730" y="2645660"/>
          <a:ext cx="1440160" cy="360040"/>
        </a:xfrm>
        <a:prstGeom xmlns:a="http://schemas.openxmlformats.org/drawingml/2006/main" prst="rightArrow">
          <a:avLst>
            <a:gd name="adj1" fmla="val 50000"/>
            <a:gd name="adj2" fmla="val 101172"/>
          </a:avLst>
        </a:prstGeom>
        <a:solidFill xmlns:a="http://schemas.openxmlformats.org/drawingml/2006/main">
          <a:srgbClr val="FF9933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0.1535</cdr:x>
      <cdr:y>0.3215</cdr:y>
    </cdr:from>
    <cdr:to>
      <cdr:x>0.24013</cdr:x>
      <cdr:y>0.374</cdr:y>
    </cdr:to>
    <cdr:sp macro="" textlink="">
      <cdr:nvSpPr>
        <cdr:cNvPr id="3" name="TextBox 2"/>
        <cdr:cNvSpPr txBox="1"/>
      </cdr:nvSpPr>
      <cdr:spPr>
        <a:xfrm xmlns:a="http://schemas.openxmlformats.org/drawingml/2006/main" rot="1992967">
          <a:off x="1403648" y="2204864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2000" dirty="0"/>
        </a:p>
      </cdr:txBody>
    </cdr:sp>
  </cdr:relSizeAnchor>
  <cdr:relSizeAnchor xmlns:cdr="http://schemas.openxmlformats.org/drawingml/2006/chartDrawing">
    <cdr:from>
      <cdr:x>0.14997</cdr:x>
      <cdr:y>0.33555</cdr:y>
    </cdr:from>
    <cdr:to>
      <cdr:x>0.22872</cdr:x>
      <cdr:y>0.38804</cdr:y>
    </cdr:to>
    <cdr:sp macro="" textlink="">
      <cdr:nvSpPr>
        <cdr:cNvPr id="4" name="TextBox 3"/>
        <cdr:cNvSpPr txBox="1"/>
      </cdr:nvSpPr>
      <cdr:spPr>
        <a:xfrm xmlns:a="http://schemas.openxmlformats.org/drawingml/2006/main" rot="2001414">
          <a:off x="1371312" y="2301168"/>
          <a:ext cx="720080" cy="360040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effectLst xmlns:a="http://schemas.openxmlformats.org/drawingml/2006/main">
          <a:softEdge rad="63500"/>
        </a:effectLst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-8,9%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0.52362</cdr:x>
      <cdr:y>0.27896</cdr:y>
    </cdr:from>
    <cdr:to>
      <cdr:x>0.57087</cdr:x>
      <cdr:y>0.29011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>
          <a:off x="4788023" y="1800200"/>
          <a:ext cx="432048" cy="7200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0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>
            <a:solidFill>
              <a:srgbClr val="000000"/>
            </a:solidFill>
          </a:endParaRPr>
        </a:p>
      </cdr:txBody>
    </cdr:sp>
  </cdr:relSizeAnchor>
  <cdr:relSizeAnchor xmlns:cdr="http://schemas.openxmlformats.org/drawingml/2006/chartDrawing">
    <cdr:from>
      <cdr:x>0.58662</cdr:x>
      <cdr:y>0.17853</cdr:y>
    </cdr:from>
    <cdr:to>
      <cdr:x>0.5945</cdr:x>
      <cdr:y>0.24548</cdr:y>
    </cdr:to>
    <cdr:sp macro="" textlink="">
      <cdr:nvSpPr>
        <cdr:cNvPr id="5" name="Прямая соединительная линия 4"/>
        <cdr:cNvSpPr/>
      </cdr:nvSpPr>
      <cdr:spPr>
        <a:xfrm xmlns:a="http://schemas.openxmlformats.org/drawingml/2006/main" flipH="1">
          <a:off x="5364087" y="1152128"/>
          <a:ext cx="72008" cy="43204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>
            <a:solidFill>
              <a:srgbClr val="000000"/>
            </a:solidFill>
          </a:endParaRPr>
        </a:p>
      </cdr:txBody>
    </cdr:sp>
  </cdr:relSizeAnchor>
  <cdr:relSizeAnchor xmlns:cdr="http://schemas.openxmlformats.org/drawingml/2006/chartDrawing">
    <cdr:from>
      <cdr:x>0.72837</cdr:x>
      <cdr:y>0.12274</cdr:y>
    </cdr:from>
    <cdr:to>
      <cdr:x>0.752</cdr:x>
      <cdr:y>0.17853</cdr:y>
    </cdr:to>
    <cdr:sp macro="" textlink="">
      <cdr:nvSpPr>
        <cdr:cNvPr id="7" name="Прямая соединительная линия 6"/>
        <cdr:cNvSpPr/>
      </cdr:nvSpPr>
      <cdr:spPr>
        <a:xfrm xmlns:a="http://schemas.openxmlformats.org/drawingml/2006/main" flipH="1">
          <a:off x="6660231" y="792088"/>
          <a:ext cx="216024" cy="36004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0.89374</cdr:x>
      <cdr:y>0.24548</cdr:y>
    </cdr:from>
    <cdr:to>
      <cdr:x>0.91737</cdr:x>
      <cdr:y>0.25664</cdr:y>
    </cdr:to>
    <cdr:sp macro="" textlink="">
      <cdr:nvSpPr>
        <cdr:cNvPr id="9" name="Прямая соединительная линия 8"/>
        <cdr:cNvSpPr/>
      </cdr:nvSpPr>
      <cdr:spPr>
        <a:xfrm xmlns:a="http://schemas.openxmlformats.org/drawingml/2006/main" flipV="1">
          <a:off x="8172399" y="1584176"/>
          <a:ext cx="216024" cy="7200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0.4672</cdr:x>
      <cdr:y>0.08621</cdr:y>
    </cdr:from>
    <cdr:to>
      <cdr:x>0.4672</cdr:x>
      <cdr:y>0.12788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V="1">
          <a:off x="2304255" y="360040"/>
          <a:ext cx="0" cy="174033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0.4672</cdr:x>
      <cdr:y>0.08621</cdr:y>
    </cdr:from>
    <cdr:to>
      <cdr:x>0.53609</cdr:x>
      <cdr:y>0.10704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>
          <a:off x="2304255" y="360040"/>
          <a:ext cx="339768" cy="8699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0.87012</cdr:x>
      <cdr:y>0.11151</cdr:y>
    </cdr:from>
    <cdr:to>
      <cdr:x>0.96462</cdr:x>
      <cdr:y>0.164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956375" y="764736"/>
          <a:ext cx="864109" cy="3599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0.10626</cdr:x>
      <cdr:y>0.1745</cdr:y>
    </cdr:from>
    <cdr:to>
      <cdr:x>0.185</cdr:x>
      <cdr:y>0.7835</cdr:y>
    </cdr:to>
    <cdr:sp macro="" textlink="">
      <cdr:nvSpPr>
        <cdr:cNvPr id="6" name="Левая фигурная скобка 5"/>
        <cdr:cNvSpPr/>
      </cdr:nvSpPr>
      <cdr:spPr>
        <a:xfrm xmlns:a="http://schemas.openxmlformats.org/drawingml/2006/main">
          <a:off x="971600" y="1196752"/>
          <a:ext cx="720080" cy="4176464"/>
        </a:xfrm>
        <a:prstGeom xmlns:a="http://schemas.openxmlformats.org/drawingml/2006/main" prst="leftBrace">
          <a:avLst/>
        </a:prstGeom>
      </cdr:spPr>
      <cdr:style>
        <a:lnRef xmlns:a="http://schemas.openxmlformats.org/drawingml/2006/main" idx="3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0.75987</cdr:x>
      <cdr:y>0.3635</cdr:y>
    </cdr:from>
    <cdr:to>
      <cdr:x>0.83862</cdr:x>
      <cdr:y>0.7835</cdr:y>
    </cdr:to>
    <cdr:sp macro="" textlink="">
      <cdr:nvSpPr>
        <cdr:cNvPr id="8" name="Правая фигурная скобка 7"/>
        <cdr:cNvSpPr/>
      </cdr:nvSpPr>
      <cdr:spPr>
        <a:xfrm xmlns:a="http://schemas.openxmlformats.org/drawingml/2006/main">
          <a:off x="6948264" y="2492896"/>
          <a:ext cx="720080" cy="2880320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3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0.49132</cdr:x>
      <cdr:y>0.11849</cdr:y>
    </cdr:from>
    <cdr:to>
      <cdr:x>0.88507</cdr:x>
      <cdr:y>0.32848</cdr:y>
    </cdr:to>
    <cdr:sp macro="" textlink="">
      <cdr:nvSpPr>
        <cdr:cNvPr id="9" name="Пятно 1 8"/>
        <cdr:cNvSpPr/>
      </cdr:nvSpPr>
      <cdr:spPr>
        <a:xfrm xmlns:a="http://schemas.openxmlformats.org/drawingml/2006/main" rot="1151908">
          <a:off x="4492651" y="812581"/>
          <a:ext cx="3600400" cy="1440160"/>
        </a:xfrm>
        <a:prstGeom xmlns:a="http://schemas.openxmlformats.org/drawingml/2006/main" prst="irregularSeal1">
          <a:avLst/>
        </a:prstGeom>
        <a:solidFill xmlns:a="http://schemas.openxmlformats.org/drawingml/2006/main">
          <a:schemeClr val="accent2">
            <a:lumMod val="20000"/>
            <a:lumOff val="8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0.61099</cdr:x>
      <cdr:y>0.19612</cdr:y>
    </cdr:from>
    <cdr:to>
      <cdr:x>0.76061</cdr:x>
      <cdr:y>0.24862</cdr:y>
    </cdr:to>
    <cdr:sp macro="" textlink="">
      <cdr:nvSpPr>
        <cdr:cNvPr id="10" name="TextBox 9"/>
        <cdr:cNvSpPr txBox="1"/>
      </cdr:nvSpPr>
      <cdr:spPr>
        <a:xfrm xmlns:a="http://schemas.openxmlformats.org/drawingml/2006/main" rot="1628533">
          <a:off x="5586905" y="1344988"/>
          <a:ext cx="136815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22 310 800,0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0.86224</cdr:x>
      <cdr:y>0.458</cdr:y>
    </cdr:from>
    <cdr:to>
      <cdr:x>0.98037</cdr:x>
      <cdr:y>0.5105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7884368" y="3140968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0.05901</cdr:x>
      <cdr:y>0.3635</cdr:y>
    </cdr:from>
    <cdr:to>
      <cdr:x>0.10626</cdr:x>
      <cdr:y>0.5945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539552" y="2492896"/>
          <a:ext cx="432048" cy="15841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0.815</cdr:x>
      <cdr:y>0.521</cdr:y>
    </cdr:from>
    <cdr:to>
      <cdr:x>0.96068</cdr:x>
      <cdr:y>0.5735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7452320" y="3573016"/>
          <a:ext cx="133214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10 634 700,0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0.01176</cdr:x>
      <cdr:y>0.416</cdr:y>
    </cdr:from>
    <cdr:to>
      <cdr:x>0.16138</cdr:x>
      <cdr:y>0.4685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107504" y="2852936"/>
          <a:ext cx="136815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11 676 100,0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0.35952</cdr:x>
      <cdr:y>0.55501</cdr:y>
    </cdr:from>
    <cdr:to>
      <cdr:x>0.60262</cdr:x>
      <cdr:y>0.64113</cdr:y>
    </cdr:to>
    <cdr:sp macro="" textlink="">
      <cdr:nvSpPr>
        <cdr:cNvPr id="17" name="Двойная стрелка влево/вправо 16"/>
        <cdr:cNvSpPr/>
      </cdr:nvSpPr>
      <cdr:spPr>
        <a:xfrm xmlns:a="http://schemas.openxmlformats.org/drawingml/2006/main" rot="1858194">
          <a:off x="3287468" y="3806259"/>
          <a:ext cx="2222860" cy="590583"/>
        </a:xfrm>
        <a:prstGeom xmlns:a="http://schemas.openxmlformats.org/drawingml/2006/main" prst="leftRightArrow">
          <a:avLst>
            <a:gd name="adj1" fmla="val 50000"/>
            <a:gd name="adj2" fmla="val 88032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0.3611</cdr:x>
      <cdr:y>0.29619</cdr:y>
    </cdr:from>
    <cdr:to>
      <cdr:x>0.61075</cdr:x>
      <cdr:y>0.37916</cdr:y>
    </cdr:to>
    <cdr:sp macro="" textlink="">
      <cdr:nvSpPr>
        <cdr:cNvPr id="18" name="Двойная стрелка влево/вправо 17"/>
        <cdr:cNvSpPr/>
      </cdr:nvSpPr>
      <cdr:spPr>
        <a:xfrm xmlns:a="http://schemas.openxmlformats.org/drawingml/2006/main" rot="1904732">
          <a:off x="3301854" y="2031267"/>
          <a:ext cx="2282885" cy="568984"/>
        </a:xfrm>
        <a:prstGeom xmlns:a="http://schemas.openxmlformats.org/drawingml/2006/main" prst="leftRightArrow">
          <a:avLst>
            <a:gd name="adj1" fmla="val 50000"/>
            <a:gd name="adj2" fmla="val 99800"/>
          </a:avLst>
        </a:prstGeom>
        <a:solidFill xmlns:a="http://schemas.openxmlformats.org/drawingml/2006/main">
          <a:srgbClr val="FF66CC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0.41643</cdr:x>
      <cdr:y>0.3083</cdr:y>
    </cdr:from>
    <cdr:to>
      <cdr:x>0.54242</cdr:x>
      <cdr:y>0.37129</cdr:y>
    </cdr:to>
    <cdr:sp macro="" textlink="">
      <cdr:nvSpPr>
        <cdr:cNvPr id="19" name="TextBox 18"/>
        <cdr:cNvSpPr txBox="1"/>
      </cdr:nvSpPr>
      <cdr:spPr>
        <a:xfrm xmlns:a="http://schemas.openxmlformats.org/drawingml/2006/main" rot="1892811">
          <a:off x="3807800" y="2114293"/>
          <a:ext cx="115212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1 115 500,0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0.40781</cdr:x>
      <cdr:y>0.57458</cdr:y>
    </cdr:from>
    <cdr:to>
      <cdr:x>0.54956</cdr:x>
      <cdr:y>0.63758</cdr:y>
    </cdr:to>
    <cdr:sp macro="" textlink="">
      <cdr:nvSpPr>
        <cdr:cNvPr id="20" name="TextBox 19"/>
        <cdr:cNvSpPr txBox="1"/>
      </cdr:nvSpPr>
      <cdr:spPr>
        <a:xfrm xmlns:a="http://schemas.openxmlformats.org/drawingml/2006/main" rot="1802505">
          <a:off x="3728990" y="3940449"/>
          <a:ext cx="129614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21 195 300,0</a:t>
          </a:r>
          <a:endParaRPr lang="ru-RU" sz="16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0.1405</cdr:x>
      <cdr:y>0.11905</cdr:y>
    </cdr:from>
    <cdr:to>
      <cdr:x>0.18182</cdr:x>
      <cdr:y>0.13095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H="1" flipV="1">
          <a:off x="1224136" y="720080"/>
          <a:ext cx="360040" cy="7200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0.19835</cdr:x>
      <cdr:y>0.08333</cdr:y>
    </cdr:from>
    <cdr:to>
      <cdr:x>0.20661</cdr:x>
      <cdr:y>0.11905</cdr:y>
    </cdr:to>
    <cdr:cxnSp macro="">
      <cdr:nvCxnSpPr>
        <cdr:cNvPr id="5" name="Прямая соединительная линия 4"/>
        <cdr:cNvCxnSpPr/>
      </cdr:nvCxnSpPr>
      <cdr:spPr>
        <a:xfrm xmlns:a="http://schemas.openxmlformats.org/drawingml/2006/main" flipH="1" flipV="1">
          <a:off x="1728192" y="504056"/>
          <a:ext cx="72008" cy="21602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0.32231</cdr:x>
      <cdr:y>0.05952</cdr:y>
    </cdr:from>
    <cdr:to>
      <cdr:x>0.33884</cdr:x>
      <cdr:y>0.11167</cdr:y>
    </cdr:to>
    <cdr:cxnSp macro="">
      <cdr:nvCxnSpPr>
        <cdr:cNvPr id="8" name="Прямая соединительная линия 7"/>
        <cdr:cNvCxnSpPr/>
      </cdr:nvCxnSpPr>
      <cdr:spPr>
        <a:xfrm xmlns:a="http://schemas.openxmlformats.org/drawingml/2006/main" flipV="1">
          <a:off x="2808312" y="360040"/>
          <a:ext cx="144016" cy="31541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0.21488</cdr:x>
      <cdr:y>0.44048</cdr:y>
    </cdr:from>
    <cdr:to>
      <cdr:x>0.42975</cdr:x>
      <cdr:y>0.52381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872208" y="2664296"/>
          <a:ext cx="1872208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800" b="1" dirty="0" smtClean="0">
              <a:solidFill>
                <a:srgbClr val="FF0000"/>
              </a:solidFill>
            </a:rPr>
            <a:t>325 314,6</a:t>
          </a:r>
          <a:endParaRPr lang="ru-RU" sz="2800" b="1" dirty="0">
            <a:solidFill>
              <a:srgbClr val="FF0000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0.33333</cdr:x>
      <cdr:y>0.41026</cdr:y>
    </cdr:from>
    <cdr:to>
      <cdr:x>0.36364</cdr:x>
      <cdr:y>0.41026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1584176" y="2304256"/>
          <a:ext cx="144016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0.33333</cdr:x>
      <cdr:y>0.47436</cdr:y>
    </cdr:from>
    <cdr:to>
      <cdr:x>0.36364</cdr:x>
      <cdr:y>0.47436</cdr:y>
    </cdr:to>
    <cdr:cxnSp macro="">
      <cdr:nvCxnSpPr>
        <cdr:cNvPr id="7" name="Прямая соединительная линия 6"/>
        <cdr:cNvCxnSpPr/>
      </cdr:nvCxnSpPr>
      <cdr:spPr>
        <a:xfrm xmlns:a="http://schemas.openxmlformats.org/drawingml/2006/main">
          <a:off x="1584176" y="2664296"/>
          <a:ext cx="144016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0.54545</cdr:x>
      <cdr:y>0.08974</cdr:y>
    </cdr:from>
    <cdr:to>
      <cdr:x>0.57576</cdr:x>
      <cdr:y>0.08974</cdr:y>
    </cdr:to>
    <cdr:cxnSp macro="">
      <cdr:nvCxnSpPr>
        <cdr:cNvPr id="9" name="Прямая соединительная линия 8"/>
        <cdr:cNvCxnSpPr/>
      </cdr:nvCxnSpPr>
      <cdr:spPr>
        <a:xfrm xmlns:a="http://schemas.openxmlformats.org/drawingml/2006/main">
          <a:off x="2592288" y="504056"/>
          <a:ext cx="144016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0.54545</cdr:x>
      <cdr:y>0.13202</cdr:y>
    </cdr:from>
    <cdr:to>
      <cdr:x>0.59091</cdr:x>
      <cdr:y>0.13202</cdr:y>
    </cdr:to>
    <cdr:cxnSp macro="">
      <cdr:nvCxnSpPr>
        <cdr:cNvPr id="11" name="Прямая соединительная линия 10"/>
        <cdr:cNvCxnSpPr/>
      </cdr:nvCxnSpPr>
      <cdr:spPr>
        <a:xfrm xmlns:a="http://schemas.openxmlformats.org/drawingml/2006/main">
          <a:off x="2592288" y="741490"/>
          <a:ext cx="216024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0.54545</cdr:x>
      <cdr:y>0.15385</cdr:y>
    </cdr:from>
    <cdr:to>
      <cdr:x>0.59091</cdr:x>
      <cdr:y>0.15385</cdr:y>
    </cdr:to>
    <cdr:cxnSp macro="">
      <cdr:nvCxnSpPr>
        <cdr:cNvPr id="17" name="Прямая соединительная линия 16"/>
        <cdr:cNvCxnSpPr/>
      </cdr:nvCxnSpPr>
      <cdr:spPr>
        <a:xfrm xmlns:a="http://schemas.openxmlformats.org/drawingml/2006/main">
          <a:off x="2592288" y="864096"/>
          <a:ext cx="216024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0.54545</cdr:x>
      <cdr:y>0.21795</cdr:y>
    </cdr:from>
    <cdr:to>
      <cdr:x>0.59091</cdr:x>
      <cdr:y>0.21795</cdr:y>
    </cdr:to>
    <cdr:cxnSp macro="">
      <cdr:nvCxnSpPr>
        <cdr:cNvPr id="21" name="Прямая соединительная линия 20"/>
        <cdr:cNvCxnSpPr/>
      </cdr:nvCxnSpPr>
      <cdr:spPr>
        <a:xfrm xmlns:a="http://schemas.openxmlformats.org/drawingml/2006/main">
          <a:off x="2592288" y="1224136"/>
          <a:ext cx="216024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0.13636</cdr:x>
      <cdr:y>0.33333</cdr:y>
    </cdr:from>
    <cdr:to>
      <cdr:x>0.34848</cdr:x>
      <cdr:y>0.38462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648072" y="1872208"/>
          <a:ext cx="100811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solidFill>
                <a:srgbClr val="FF0000"/>
              </a:solidFill>
            </a:rPr>
            <a:t>94 317,7</a:t>
          </a:r>
          <a:endParaRPr lang="ru-RU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0.56061</cdr:x>
      <cdr:y>0</cdr:y>
    </cdr:from>
    <cdr:to>
      <cdr:x>0.77273</cdr:x>
      <cdr:y>0.05128</cdr:y>
    </cdr:to>
    <cdr:sp macro="" textlink="">
      <cdr:nvSpPr>
        <cdr:cNvPr id="23" name="TextBox 1"/>
        <cdr:cNvSpPr txBox="1"/>
      </cdr:nvSpPr>
      <cdr:spPr>
        <a:xfrm xmlns:a="http://schemas.openxmlformats.org/drawingml/2006/main">
          <a:off x="2664296" y="-1124744"/>
          <a:ext cx="100811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rgbClr val="FF0000"/>
              </a:solidFill>
            </a:rPr>
            <a:t>322 228,9</a:t>
          </a:r>
          <a:endParaRPr lang="ru-RU" sz="1400" b="1" dirty="0">
            <a:solidFill>
              <a:srgbClr val="FF0000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0.05925</cdr:x>
      <cdr:y>0.03544</cdr:y>
    </cdr:from>
    <cdr:to>
      <cdr:x>0.81473</cdr:x>
      <cdr:y>0.46068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8033" y="144016"/>
          <a:ext cx="3672408" cy="1728192"/>
        </a:xfrm>
        <a:prstGeom xmlns:a="http://schemas.openxmlformats.org/drawingml/2006/main" prst="rect">
          <a:avLst/>
        </a:prstGeom>
        <a:solidFill xmlns:a="http://schemas.openxmlformats.org/drawingml/2006/main">
          <a:srgbClr val="FFFFCC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ru-RU" sz="1300" b="1" dirty="0"/>
            <a:t>Субсидии на   возмещение  недополученных    доходов   организациям,   осуществляющим  реализацию  электрической  энергии предприятиям жилищно-  коммунального и   агропромышленного   комплексов,   субъектам малого и  среднего  предпринимательства, организациям  бюджетной сферы в   зоне децентрализованного электроснабжения 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0.29525</cdr:x>
      <cdr:y>0.30259</cdr:y>
    </cdr:from>
    <cdr:to>
      <cdr:x>0.40564</cdr:x>
      <cdr:y>0.35101</cdr:y>
    </cdr:to>
    <cdr:sp macro="" textlink="">
      <cdr:nvSpPr>
        <cdr:cNvPr id="5" name="Стрелка влево 4"/>
        <cdr:cNvSpPr/>
      </cdr:nvSpPr>
      <cdr:spPr>
        <a:xfrm xmlns:a="http://schemas.openxmlformats.org/drawingml/2006/main" rot="12365446">
          <a:off x="2699792" y="1800200"/>
          <a:ext cx="1009407" cy="288062"/>
        </a:xfrm>
        <a:prstGeom xmlns:a="http://schemas.openxmlformats.org/drawingml/2006/main" prst="leftArrow">
          <a:avLst>
            <a:gd name="adj1" fmla="val 50000"/>
            <a:gd name="adj2" fmla="val 85936"/>
          </a:avLst>
        </a:prstGeom>
        <a:scene3d xmlns:a="http://schemas.openxmlformats.org/drawingml/2006/main">
          <a:camera prst="orthographicFront">
            <a:rot lat="0" lon="0" rev="600000"/>
          </a:camera>
          <a:lightRig rig="threePt" dir="t"/>
        </a:scene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0.30313</cdr:x>
      <cdr:y>0.13314</cdr:y>
    </cdr:from>
    <cdr:to>
      <cdr:x>0.41406</cdr:x>
      <cdr:y>0.18155</cdr:y>
    </cdr:to>
    <cdr:sp macro="" textlink="">
      <cdr:nvSpPr>
        <cdr:cNvPr id="7" name="Стрелка вправо 6"/>
        <cdr:cNvSpPr/>
      </cdr:nvSpPr>
      <cdr:spPr>
        <a:xfrm xmlns:a="http://schemas.openxmlformats.org/drawingml/2006/main">
          <a:off x="2771800" y="792088"/>
          <a:ext cx="1014344" cy="287988"/>
        </a:xfrm>
        <a:prstGeom xmlns:a="http://schemas.openxmlformats.org/drawingml/2006/main" prst="rightArrow">
          <a:avLst>
            <a:gd name="adj1" fmla="val 50000"/>
            <a:gd name="adj2" fmla="val 88940"/>
          </a:avLst>
        </a:prstGeom>
        <a:scene3d xmlns:a="http://schemas.openxmlformats.org/drawingml/2006/main">
          <a:camera prst="orthographicFront">
            <a:rot lat="0" lon="0" rev="600000"/>
          </a:camera>
          <a:lightRig rig="threePt" dir="t"/>
        </a:scene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0.08263</cdr:x>
      <cdr:y>0.08473</cdr:y>
    </cdr:from>
    <cdr:to>
      <cdr:x>0.138</cdr:x>
      <cdr:y>0.87146</cdr:y>
    </cdr:to>
    <cdr:sp macro="" textlink="">
      <cdr:nvSpPr>
        <cdr:cNvPr id="8" name="Левая фигурная скобка 7"/>
        <cdr:cNvSpPr/>
      </cdr:nvSpPr>
      <cdr:spPr>
        <a:xfrm xmlns:a="http://schemas.openxmlformats.org/drawingml/2006/main">
          <a:off x="755576" y="504056"/>
          <a:ext cx="506303" cy="4680505"/>
        </a:xfrm>
        <a:prstGeom xmlns:a="http://schemas.openxmlformats.org/drawingml/2006/main" prst="leftBrace">
          <a:avLst/>
        </a:prstGeom>
        <a:ln xmlns:a="http://schemas.openxmlformats.org/drawingml/2006/main" w="28575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0.01176</cdr:x>
      <cdr:y>0.45994</cdr:y>
    </cdr:from>
    <cdr:to>
      <cdr:x>0.12216</cdr:x>
      <cdr:y>0.53861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07504" y="2736304"/>
          <a:ext cx="1009498" cy="4680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>
          <a:scene3d>
            <a:camera prst="orthographicFront">
              <a:rot lat="0" lon="0" rev="5400000"/>
            </a:camera>
            <a:lightRig rig="threePt" dir="t"/>
          </a:scene3d>
        </a:bodyPr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438 691,4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0.60237</cdr:x>
      <cdr:y>0.44784</cdr:y>
    </cdr:from>
    <cdr:to>
      <cdr:x>0.75219</cdr:x>
      <cdr:y>0.50835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5508104" y="2664296"/>
          <a:ext cx="1369954" cy="360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>
          <a:scene3d>
            <a:camera prst="orthographicFront">
              <a:rot lat="0" lon="0" rev="5400000"/>
            </a:camera>
            <a:lightRig rig="threePt" dir="t"/>
          </a:scene3d>
        </a:bodyPr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438 802,7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0.29525</cdr:x>
      <cdr:y>0.06052</cdr:y>
    </cdr:from>
    <cdr:to>
      <cdr:x>0.40565</cdr:x>
      <cdr:y>0.13314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2699792" y="360040"/>
          <a:ext cx="1009498" cy="4320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>
          <a:scene3d>
            <a:camera prst="orthographicFront">
              <a:rot lat="0" lon="0" rev="600000"/>
            </a:camera>
            <a:lightRig rig="threePt" dir="t"/>
          </a:scene3d>
        </a:bodyPr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+7 689,5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C2E07-F508-462D-9490-AF939E24570B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83B4D-2C13-40FA-9092-9430287528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09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A2498-5B31-47A0-BFEE-90579D2F5BB7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502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9220-9E3F-456B-88FA-0346CF523D20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381-38BD-4023-AE24-D4FD97B9C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9220-9E3F-456B-88FA-0346CF523D20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381-38BD-4023-AE24-D4FD97B9C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9220-9E3F-456B-88FA-0346CF523D20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381-38BD-4023-AE24-D4FD97B9C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9B2D-5898-4A70-9215-8BE9A7E390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27.12.2017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FD93-3FE9-4A4F-BA8C-4CC508AE965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126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9B2D-5898-4A70-9215-8BE9A7E390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27.12.2017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FD93-3FE9-4A4F-BA8C-4CC508AE965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442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9B2D-5898-4A70-9215-8BE9A7E390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27.12.2017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FD93-3FE9-4A4F-BA8C-4CC508AE965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212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9B2D-5898-4A70-9215-8BE9A7E390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27.12.2017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FD93-3FE9-4A4F-BA8C-4CC508AE965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240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9B2D-5898-4A70-9215-8BE9A7E390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27.12.2017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FD93-3FE9-4A4F-BA8C-4CC508AE965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335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9B2D-5898-4A70-9215-8BE9A7E390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27.12.2017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FD93-3FE9-4A4F-BA8C-4CC508AE965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3273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9B2D-5898-4A70-9215-8BE9A7E390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27.12.2017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FD93-3FE9-4A4F-BA8C-4CC508AE965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085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9B2D-5898-4A70-9215-8BE9A7E390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27.12.2017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FD93-3FE9-4A4F-BA8C-4CC508AE965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057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9220-9E3F-456B-88FA-0346CF523D20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381-38BD-4023-AE24-D4FD97B9C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9B2D-5898-4A70-9215-8BE9A7E390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27.12.2017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FD93-3FE9-4A4F-BA8C-4CC508AE965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1344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9B2D-5898-4A70-9215-8BE9A7E390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27.12.2017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FD93-3FE9-4A4F-BA8C-4CC508AE965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7337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9B2D-5898-4A70-9215-8BE9A7E390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27.12.2017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FD93-3FE9-4A4F-BA8C-4CC508AE965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4974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27.12.2017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428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27.12.2017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5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27.12.2017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72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27.12.2017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0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27.12.2017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965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27.12.2017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245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27.12.2017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765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9220-9E3F-456B-88FA-0346CF523D20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381-38BD-4023-AE24-D4FD97B9C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27.12.2017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268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27.12.2017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032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27.12.2017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50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27.12.2017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868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9B2D-5898-4A70-9215-8BE9A7E390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FD93-3FE9-4A4F-BA8C-4CC508AE96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1121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9B2D-5898-4A70-9215-8BE9A7E390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FD93-3FE9-4A4F-BA8C-4CC508AE96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2284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9B2D-5898-4A70-9215-8BE9A7E390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FD93-3FE9-4A4F-BA8C-4CC508AE96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7383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9B2D-5898-4A70-9215-8BE9A7E390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FD93-3FE9-4A4F-BA8C-4CC508AE96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1428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9B2D-5898-4A70-9215-8BE9A7E390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FD93-3FE9-4A4F-BA8C-4CC508AE96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442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9B2D-5898-4A70-9215-8BE9A7E390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FD93-3FE9-4A4F-BA8C-4CC508AE96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694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9220-9E3F-456B-88FA-0346CF523D20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381-38BD-4023-AE24-D4FD97B9C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9B2D-5898-4A70-9215-8BE9A7E390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FD93-3FE9-4A4F-BA8C-4CC508AE96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0402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9B2D-5898-4A70-9215-8BE9A7E390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FD93-3FE9-4A4F-BA8C-4CC508AE96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7363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9B2D-5898-4A70-9215-8BE9A7E390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FD93-3FE9-4A4F-BA8C-4CC508AE96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6494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9B2D-5898-4A70-9215-8BE9A7E390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FD93-3FE9-4A4F-BA8C-4CC508AE96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8737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9B2D-5898-4A70-9215-8BE9A7E390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6FD93-3FE9-4A4F-BA8C-4CC508AE96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7454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467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9599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7422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2791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716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9220-9E3F-456B-88FA-0346CF523D20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381-38BD-4023-AE24-D4FD97B9C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6600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1565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7811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6091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7062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7812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6722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8165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6626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885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9220-9E3F-456B-88FA-0346CF523D20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381-38BD-4023-AE24-D4FD97B9C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7761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5944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8203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9371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2648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6997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38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80E34-25D1-4C5D-AF47-3CBF6CF8A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46C0-197C-4658-8D1F-A1A959596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7545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80E34-25D1-4C5D-AF47-3CBF6CF8A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46C0-197C-4658-8D1F-A1A959596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6883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80E34-25D1-4C5D-AF47-3CBF6CF8A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46C0-197C-4658-8D1F-A1A959596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927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9220-9E3F-456B-88FA-0346CF523D20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381-38BD-4023-AE24-D4FD97B9C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80E34-25D1-4C5D-AF47-3CBF6CF8A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46C0-197C-4658-8D1F-A1A959596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15673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80E34-25D1-4C5D-AF47-3CBF6CF8A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46C0-197C-4658-8D1F-A1A959596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8241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80E34-25D1-4C5D-AF47-3CBF6CF8A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46C0-197C-4658-8D1F-A1A959596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71413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80E34-25D1-4C5D-AF47-3CBF6CF8A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46C0-197C-4658-8D1F-A1A959596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8472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80E34-25D1-4C5D-AF47-3CBF6CF8A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46C0-197C-4658-8D1F-A1A959596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3197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80E34-25D1-4C5D-AF47-3CBF6CF8A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46C0-197C-4658-8D1F-A1A959596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4978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80E34-25D1-4C5D-AF47-3CBF6CF8A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46C0-197C-4658-8D1F-A1A959596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2879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80E34-25D1-4C5D-AF47-3CBF6CF8A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46C0-197C-4658-8D1F-A1A959596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805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9220-9E3F-456B-88FA-0346CF523D20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381-38BD-4023-AE24-D4FD97B9C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69220-9E3F-456B-88FA-0346CF523D20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8E381-38BD-4023-AE24-D4FD97B9C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69220-9E3F-456B-88FA-0346CF523D20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8E381-38BD-4023-AE24-D4FD97B9CE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89B2D-5898-4A70-9215-8BE9A7E390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27.12.2017</a:t>
            </a:fld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6FD93-3FE9-4A4F-BA8C-4CC508AE96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886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27.12.2017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292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89B2D-5898-4A70-9215-8BE9A7E390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6FD93-3FE9-4A4F-BA8C-4CC508AE965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588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64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261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80E34-25D1-4C5D-AF47-3CBF6CF8A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C46C0-197C-4658-8D1F-A1A959596B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694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package" Target="../embeddings/______Microsoft_PowerPoint1.sldx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chart" Target="../charts/chart12.xml"/><Relationship Id="rId7" Type="http://schemas.openxmlformats.org/officeDocument/2006/relationships/diagramColors" Target="../diagrams/colors3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6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package" Target="../embeddings/______Microsoft_PowerPoint2.sld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ФОНы\Без имени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176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187624" y="2132856"/>
            <a:ext cx="6881839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Отчёт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 исполнении бюджета Ханты-Мансийского района за 2016 год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Y:\УПРАВЛЕНИЕ ПО БЮДЖЕТУ\ПУБЛИЧНЫЕ СЛУШАНИЯ\Публичные слушания по отчету за 2016 год\images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6156176" y="260648"/>
            <a:ext cx="2619375" cy="1743075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reflection blurRad="6350" stA="50000" endA="300" endPos="55000" dir="5400000" sy="-100000" algn="bl" rotWithShape="0"/>
            <a:softEdge rad="12700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48072"/>
          </a:xfrm>
          <a:gradFill>
            <a:gsLst>
              <a:gs pos="0">
                <a:srgbClr val="5E9EFF"/>
              </a:gs>
              <a:gs pos="0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заработная плата отдельных категорий работников социальной сферы 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91819"/>
              </p:ext>
            </p:extLst>
          </p:nvPr>
        </p:nvGraphicFramePr>
        <p:xfrm>
          <a:off x="35497" y="620688"/>
          <a:ext cx="9001001" cy="6237312"/>
        </p:xfrm>
        <a:graphic>
          <a:graphicData uri="http://schemas.openxmlformats.org/drawingml/2006/table">
            <a:tbl>
              <a:tblPr/>
              <a:tblGrid>
                <a:gridCol w="792087"/>
                <a:gridCol w="4680520"/>
                <a:gridCol w="792088"/>
                <a:gridCol w="792088"/>
                <a:gridCol w="792088"/>
                <a:gridCol w="576064"/>
                <a:gridCol w="576066"/>
              </a:tblGrid>
              <a:tr h="148290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Категория работников в соответствии с указами Президента РФ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 2015 год 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факт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2016 год план "</a:t>
                      </a:r>
                      <a:r>
                        <a:rPr lang="ru-RU" sz="1400" b="1" i="0" u="none" strike="noStrike" dirty="0" err="1" smtClean="0">
                          <a:effectLst/>
                          <a:latin typeface="Times New Roman"/>
                        </a:rPr>
                        <a:t>дорож-ная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 карта"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2016 год 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факт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%                         к  факту 2015 года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%                            к плану 2016 года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44274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Педагогические работники</a:t>
                      </a:r>
                    </a:p>
                  </a:txBody>
                  <a:tcPr marL="5080" marR="5080" marT="508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C9FCB"/>
                        </a:gs>
                        <a:gs pos="10000">
                          <a:srgbClr val="F8B049"/>
                        </a:gs>
                        <a:gs pos="21001">
                          <a:srgbClr val="F8B049"/>
                        </a:gs>
                        <a:gs pos="100000">
                          <a:srgbClr val="FEE7F2"/>
                        </a:gs>
                        <a:gs pos="100000">
                          <a:srgbClr val="C50849"/>
                        </a:gs>
                        <a:gs pos="100000">
                          <a:srgbClr val="B43E85"/>
                        </a:gs>
                        <a:gs pos="100000">
                          <a:srgbClr val="F8B049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Образовательных учреждений в сфере общего образования (в части субвенции на реализацию основных общеобразовательных программ)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3D4A8"/>
                        </a:gs>
                        <a:gs pos="90000">
                          <a:srgbClr val="21D6E0"/>
                        </a:gs>
                        <a:gs pos="100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58 295,7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3D4A8"/>
                        </a:gs>
                        <a:gs pos="90000">
                          <a:srgbClr val="21D6E0"/>
                        </a:gs>
                        <a:gs pos="100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58 820,2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3D4A8"/>
                        </a:gs>
                        <a:gs pos="90000">
                          <a:srgbClr val="21D6E0"/>
                        </a:gs>
                        <a:gs pos="100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58 794,2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3D4A8"/>
                        </a:gs>
                        <a:gs pos="90000">
                          <a:srgbClr val="21D6E0"/>
                        </a:gs>
                        <a:gs pos="100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100,9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3D4A8"/>
                        </a:gs>
                        <a:gs pos="90000">
                          <a:srgbClr val="21D6E0"/>
                        </a:gs>
                        <a:gs pos="100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3D4A8"/>
                        </a:gs>
                        <a:gs pos="90000">
                          <a:srgbClr val="21D6E0"/>
                        </a:gs>
                        <a:gs pos="100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</a:tr>
              <a:tr h="14427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Дошкольных образовательных учреждений (в части субвенции на реализацию дошкольными образовательными организациями основных общеобразовательных программ дошкольного образования)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48 248,8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48 548,2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48 419,1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100,4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99,7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4427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Учреждений дополнительного образования детей (ведомства образования, культуры, физической культуры и спорта)</a:t>
                      </a:r>
                    </a:p>
                  </a:txBody>
                  <a:tcPr marL="5080" marR="5080" marT="50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52 197,0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52 249,5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52 045,3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99,7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99,6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426180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Работники учреждений культуры</a:t>
                      </a:r>
                    </a:p>
                  </a:txBody>
                  <a:tcPr marL="5080" marR="5080" marT="50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84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35 299,0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84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36 063,1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84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36 075,8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84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102,2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84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5080" marR="5080" marT="50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84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72400" y="332656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151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Повышение ФОТ отдельным категориям работников учреждений культуры и дополнительного образования детей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48680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Капитальные вложения в объекты муниципальной собственности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29722825"/>
              </p:ext>
            </p:extLst>
          </p:nvPr>
        </p:nvGraphicFramePr>
        <p:xfrm>
          <a:off x="179512" y="764704"/>
          <a:ext cx="8712968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081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46" y="116632"/>
            <a:ext cx="8964488" cy="432048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/>
              <a:t>Строительство и реконструкция  объектов с участием средств бюджета автономного округа за 2016 год</a:t>
            </a:r>
            <a:endParaRPr lang="ru-RU" sz="18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687212"/>
              </p:ext>
            </p:extLst>
          </p:nvPr>
        </p:nvGraphicFramePr>
        <p:xfrm>
          <a:off x="35496" y="759190"/>
          <a:ext cx="9073008" cy="583816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395726"/>
                <a:gridCol w="966796"/>
                <a:gridCol w="836116"/>
                <a:gridCol w="874370"/>
              </a:tblGrid>
              <a:tr h="36137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+mj-lt"/>
                          <a:cs typeface="Times New Roman" pitchFamily="18" charset="0"/>
                        </a:rPr>
                        <a:t>Наименование объекта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+mj-lt"/>
                          <a:cs typeface="Times New Roman" pitchFamily="18" charset="0"/>
                        </a:rPr>
                        <a:t>Всего: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+mj-lt"/>
                          <a:cs typeface="Times New Roman" pitchFamily="18" charset="0"/>
                        </a:rPr>
                        <a:t>в том числе: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59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+mj-lt"/>
                          <a:cs typeface="Times New Roman" pitchFamily="18" charset="0"/>
                        </a:rPr>
                        <a:t>Средства бюджета </a:t>
                      </a:r>
                      <a:r>
                        <a:rPr lang="ru-RU" sz="1200" b="0" u="none" strike="noStrike" dirty="0" smtClean="0">
                          <a:effectLst/>
                          <a:latin typeface="+mj-lt"/>
                          <a:cs typeface="Times New Roman" pitchFamily="18" charset="0"/>
                        </a:rPr>
                        <a:t>АО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+mj-lt"/>
                          <a:cs typeface="Times New Roman" pitchFamily="18" charset="0"/>
                        </a:rPr>
                        <a:t>Средства местного бюджета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ctr"/>
                </a:tc>
              </a:tr>
              <a:tr h="2498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Объекты образования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23 187,10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21 916,30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1 270,80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b"/>
                </a:tc>
              </a:tr>
              <a:tr h="29528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 dirty="0" smtClean="0">
                          <a:effectLst/>
                          <a:latin typeface="+mj-lt"/>
                          <a:cs typeface="Times New Roman" pitchFamily="18" charset="0"/>
                        </a:rPr>
                        <a:t>Комплекс </a:t>
                      </a:r>
                      <a:r>
                        <a:rPr lang="ru-RU" sz="1400" b="0" u="none" strike="noStrike" dirty="0">
                          <a:effectLst/>
                          <a:latin typeface="+mj-lt"/>
                          <a:cs typeface="Times New Roman" pitchFamily="18" charset="0"/>
                        </a:rPr>
                        <a:t>(сельский дом культуры-библиотека- школа-детский сад) п. </a:t>
                      </a:r>
                      <a:r>
                        <a:rPr lang="ru-RU" sz="1400" b="0" u="none" strike="noStrike" dirty="0" smtClean="0">
                          <a:effectLst/>
                          <a:latin typeface="+mj-lt"/>
                          <a:cs typeface="Times New Roman" pitchFamily="18" charset="0"/>
                        </a:rPr>
                        <a:t>Кедровый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+mj-lt"/>
                          <a:cs typeface="Times New Roman" pitchFamily="18" charset="0"/>
                        </a:rPr>
                        <a:t>4 862,20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+mj-lt"/>
                          <a:cs typeface="Times New Roman" pitchFamily="18" charset="0"/>
                        </a:rPr>
                        <a:t>4 662,20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+mj-lt"/>
                          <a:cs typeface="Times New Roman" pitchFamily="18" charset="0"/>
                        </a:rPr>
                        <a:t>200,00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b"/>
                </a:tc>
              </a:tr>
              <a:tr h="26327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 dirty="0">
                          <a:effectLst/>
                          <a:latin typeface="+mj-lt"/>
                          <a:cs typeface="Times New Roman" pitchFamily="18" charset="0"/>
                        </a:rPr>
                        <a:t>Комплекс </a:t>
                      </a:r>
                      <a:r>
                        <a:rPr lang="ru-RU" sz="1400" b="0" u="none" strike="noStrike" dirty="0" smtClean="0">
                          <a:effectLst/>
                          <a:latin typeface="+mj-lt"/>
                          <a:cs typeface="Times New Roman" pitchFamily="18" charset="0"/>
                        </a:rPr>
                        <a:t>(Школа-сельский </a:t>
                      </a:r>
                      <a:r>
                        <a:rPr lang="ru-RU" sz="1400" b="0" u="none" strike="noStrike" dirty="0">
                          <a:effectLst/>
                          <a:latin typeface="+mj-lt"/>
                          <a:cs typeface="Times New Roman" pitchFamily="18" charset="0"/>
                        </a:rPr>
                        <a:t>дом </a:t>
                      </a:r>
                      <a:r>
                        <a:rPr lang="ru-RU" sz="1400" b="0" u="none" strike="noStrike" dirty="0" smtClean="0">
                          <a:effectLst/>
                          <a:latin typeface="+mj-lt"/>
                          <a:cs typeface="Times New Roman" pitchFamily="18" charset="0"/>
                        </a:rPr>
                        <a:t>культуры – библиотека)  </a:t>
                      </a:r>
                      <a:r>
                        <a:rPr lang="ru-RU" sz="1400" b="0" u="none" strike="noStrike" dirty="0">
                          <a:effectLst/>
                          <a:latin typeface="+mj-lt"/>
                          <a:cs typeface="Times New Roman" pitchFamily="18" charset="0"/>
                        </a:rPr>
                        <a:t>в </a:t>
                      </a:r>
                      <a:r>
                        <a:rPr lang="ru-RU" sz="1400" b="0" u="none" strike="noStrike" dirty="0" smtClean="0">
                          <a:effectLst/>
                          <a:latin typeface="+mj-lt"/>
                          <a:cs typeface="Times New Roman" pitchFamily="18" charset="0"/>
                        </a:rPr>
                        <a:t>д.Бобровский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+mj-lt"/>
                          <a:cs typeface="Times New Roman" pitchFamily="18" charset="0"/>
                        </a:rPr>
                        <a:t>9 942,30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+mj-lt"/>
                          <a:cs typeface="Times New Roman" pitchFamily="18" charset="0"/>
                        </a:rPr>
                        <a:t>8 948,40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+mj-lt"/>
                          <a:cs typeface="Times New Roman" pitchFamily="18" charset="0"/>
                        </a:rPr>
                        <a:t>993,90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b"/>
                </a:tc>
              </a:tr>
              <a:tr h="2734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 dirty="0">
                          <a:effectLst/>
                          <a:latin typeface="+mj-lt"/>
                          <a:cs typeface="Times New Roman" pitchFamily="18" charset="0"/>
                        </a:rPr>
                        <a:t>Реконструкция школы с пристроем для размещения групп детского сада д. Ягурьях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+mj-lt"/>
                          <a:cs typeface="Times New Roman" pitchFamily="18" charset="0"/>
                        </a:rPr>
                        <a:t>8 382,60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+mj-lt"/>
                          <a:cs typeface="Times New Roman" pitchFamily="18" charset="0"/>
                        </a:rPr>
                        <a:t>8 305,70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+mj-lt"/>
                          <a:cs typeface="Times New Roman" pitchFamily="18" charset="0"/>
                        </a:rPr>
                        <a:t>76,90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b"/>
                </a:tc>
              </a:tr>
              <a:tr h="2498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Объекты культуры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13 046,80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12 069,90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976,90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b"/>
                </a:tc>
              </a:tr>
              <a:tr h="30816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 dirty="0" smtClean="0">
                          <a:effectLst/>
                          <a:latin typeface="+mj-lt"/>
                          <a:cs typeface="Times New Roman" pitchFamily="18" charset="0"/>
                        </a:rPr>
                        <a:t>Комплекс </a:t>
                      </a:r>
                      <a:r>
                        <a:rPr lang="ru-RU" sz="1400" b="0" u="none" strike="noStrike" dirty="0">
                          <a:effectLst/>
                          <a:latin typeface="+mj-lt"/>
                          <a:cs typeface="Times New Roman" pitchFamily="18" charset="0"/>
                        </a:rPr>
                        <a:t>(сдк-школа-библиотека-детский сад) п. Кедровый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+mj-lt"/>
                          <a:cs typeface="Times New Roman" pitchFamily="18" charset="0"/>
                        </a:rPr>
                        <a:t>13 046,80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+mj-lt"/>
                          <a:cs typeface="Times New Roman" pitchFamily="18" charset="0"/>
                        </a:rPr>
                        <a:t>12 069,90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+mj-lt"/>
                          <a:cs typeface="Times New Roman" pitchFamily="18" charset="0"/>
                        </a:rPr>
                        <a:t>976,90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b"/>
                </a:tc>
              </a:tr>
              <a:tr h="2498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Объекты физкультуры и спорта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2 730,50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2 594,00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136,50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b"/>
                </a:tc>
              </a:tr>
              <a:tr h="33233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 dirty="0">
                          <a:effectLst/>
                          <a:latin typeface="+mj-lt"/>
                          <a:cs typeface="Times New Roman" pitchFamily="18" charset="0"/>
                        </a:rPr>
                        <a:t>Комплекс спортивных плоскостных </a:t>
                      </a:r>
                      <a:r>
                        <a:rPr lang="ru-RU" sz="1400" b="0" u="none" strike="noStrike" dirty="0" smtClean="0">
                          <a:effectLst/>
                          <a:latin typeface="+mj-lt"/>
                          <a:cs typeface="Times New Roman" pitchFamily="18" charset="0"/>
                        </a:rPr>
                        <a:t>сооружений </a:t>
                      </a:r>
                      <a:r>
                        <a:rPr lang="ru-RU" sz="1400" b="0" u="none" strike="noStrike" dirty="0">
                          <a:effectLst/>
                          <a:latin typeface="+mj-lt"/>
                          <a:cs typeface="Times New Roman" pitchFamily="18" charset="0"/>
                        </a:rPr>
                        <a:t>в п. Горноправдинск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+mj-lt"/>
                          <a:cs typeface="Times New Roman" pitchFamily="18" charset="0"/>
                        </a:rPr>
                        <a:t>2 730,50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+mj-lt"/>
                          <a:cs typeface="Times New Roman" pitchFamily="18" charset="0"/>
                        </a:rPr>
                        <a:t>2 594,00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+mj-lt"/>
                          <a:cs typeface="Times New Roman" pitchFamily="18" charset="0"/>
                        </a:rPr>
                        <a:t>136,50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b"/>
                </a:tc>
              </a:tr>
              <a:tr h="2498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Объекты дорожного хозяйства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70 361,50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63 423,40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6 938,10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b"/>
                </a:tc>
              </a:tr>
              <a:tr h="24987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 dirty="0">
                          <a:effectLst/>
                          <a:latin typeface="+mj-lt"/>
                          <a:cs typeface="Times New Roman" pitchFamily="18" charset="0"/>
                        </a:rPr>
                        <a:t>Строительство участка подъезда дороги до п. Выкатной (1,2,3 этапы СМР)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+mj-lt"/>
                          <a:cs typeface="Times New Roman" pitchFamily="18" charset="0"/>
                        </a:rPr>
                        <a:t>70 361,50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+mj-lt"/>
                          <a:cs typeface="Times New Roman" pitchFamily="18" charset="0"/>
                        </a:rPr>
                        <a:t>63 423,40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+mj-lt"/>
                          <a:cs typeface="Times New Roman" pitchFamily="18" charset="0"/>
                        </a:rPr>
                        <a:t>6 938,10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b"/>
                </a:tc>
              </a:tr>
              <a:tr h="2498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Объекты жилищно-коммунального хозяйства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136 465,00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95 616,30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40 848,70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b"/>
                </a:tc>
              </a:tr>
              <a:tr h="49101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 dirty="0">
                          <a:effectLst/>
                          <a:latin typeface="+mj-lt"/>
                          <a:cs typeface="Times New Roman" pitchFamily="18" charset="0"/>
                        </a:rPr>
                        <a:t>Водозабор с водоочистными сооружениями и сетями водопровода в п.Горнопрадинск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+mj-lt"/>
                          <a:cs typeface="Times New Roman" pitchFamily="18" charset="0"/>
                        </a:rPr>
                        <a:t>116 875,20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+mj-lt"/>
                          <a:cs typeface="Times New Roman" pitchFamily="18" charset="0"/>
                        </a:rPr>
                        <a:t>78 844,10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+mj-lt"/>
                          <a:cs typeface="Times New Roman" pitchFamily="18" charset="0"/>
                        </a:rPr>
                        <a:t>38 031,10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b"/>
                </a:tc>
              </a:tr>
              <a:tr h="24987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 dirty="0">
                          <a:effectLst/>
                          <a:latin typeface="+mj-lt"/>
                          <a:cs typeface="Times New Roman" pitchFamily="18" charset="0"/>
                        </a:rPr>
                        <a:t>Реконструкция ВОС в д.Ярки </a:t>
                      </a:r>
                      <a:r>
                        <a:rPr lang="ru-RU" sz="1400" b="0" u="none" strike="noStrike" dirty="0" smtClean="0"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u="none" strike="noStrike" dirty="0">
                          <a:effectLst/>
                          <a:latin typeface="+mj-lt"/>
                          <a:cs typeface="Times New Roman" pitchFamily="18" charset="0"/>
                        </a:rPr>
                        <a:t>(ПИР)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+mj-lt"/>
                          <a:cs typeface="Times New Roman" pitchFamily="18" charset="0"/>
                        </a:rPr>
                        <a:t>1 770,00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+mj-lt"/>
                          <a:cs typeface="Times New Roman" pitchFamily="18" charset="0"/>
                        </a:rPr>
                        <a:t>1 681,00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+mj-lt"/>
                          <a:cs typeface="Times New Roman" pitchFamily="18" charset="0"/>
                        </a:rPr>
                        <a:t>89,00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b"/>
                </a:tc>
              </a:tr>
              <a:tr h="31886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 dirty="0">
                          <a:effectLst/>
                          <a:latin typeface="+mj-lt"/>
                          <a:cs typeface="Times New Roman" pitchFamily="18" charset="0"/>
                        </a:rPr>
                        <a:t>Инженерные сети (сети водоснабжения) с. </a:t>
                      </a:r>
                      <a:r>
                        <a:rPr lang="ru-RU" sz="1400" b="0" u="none" strike="noStrike" dirty="0" smtClean="0">
                          <a:effectLst/>
                          <a:latin typeface="+mj-lt"/>
                          <a:cs typeface="Times New Roman" pitchFamily="18" charset="0"/>
                        </a:rPr>
                        <a:t>Цингалы  </a:t>
                      </a:r>
                      <a:r>
                        <a:rPr lang="ru-RU" sz="1400" b="0" u="none" strike="noStrike" dirty="0">
                          <a:effectLst/>
                          <a:latin typeface="+mj-lt"/>
                          <a:cs typeface="Times New Roman" pitchFamily="18" charset="0"/>
                        </a:rPr>
                        <a:t>( III - IV  этап)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+mj-lt"/>
                          <a:cs typeface="Times New Roman" pitchFamily="18" charset="0"/>
                        </a:rPr>
                        <a:t>13 092,00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+mj-lt"/>
                          <a:cs typeface="Times New Roman" pitchFamily="18" charset="0"/>
                        </a:rPr>
                        <a:t>10 473,60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+mj-lt"/>
                          <a:cs typeface="Times New Roman" pitchFamily="18" charset="0"/>
                        </a:rPr>
                        <a:t>2 618,40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b"/>
                </a:tc>
              </a:tr>
              <a:tr h="31887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 dirty="0">
                          <a:effectLst/>
                          <a:latin typeface="+mj-lt"/>
                          <a:cs typeface="Times New Roman" pitchFamily="18" charset="0"/>
                        </a:rPr>
                        <a:t>Строительство газораспределительной станции в д.Ярки </a:t>
                      </a:r>
                      <a:r>
                        <a:rPr lang="ru-RU" sz="1400" b="0" u="none" strike="noStrike" dirty="0" smtClean="0"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u="none" strike="noStrike" dirty="0">
                          <a:effectLst/>
                          <a:latin typeface="+mj-lt"/>
                          <a:cs typeface="Times New Roman" pitchFamily="18" charset="0"/>
                        </a:rPr>
                        <a:t>(ПИР)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+mj-lt"/>
                          <a:cs typeface="Times New Roman" pitchFamily="18" charset="0"/>
                        </a:rPr>
                        <a:t>2 204,40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+mj-lt"/>
                          <a:cs typeface="Times New Roman" pitchFamily="18" charset="0"/>
                        </a:rPr>
                        <a:t>2 094,20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+mj-lt"/>
                          <a:cs typeface="Times New Roman" pitchFamily="18" charset="0"/>
                        </a:rPr>
                        <a:t>110,20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b"/>
                </a:tc>
              </a:tr>
              <a:tr h="26059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u="none" strike="noStrike" dirty="0">
                          <a:effectLst/>
                          <a:latin typeface="+mj-lt"/>
                          <a:cs typeface="Times New Roman" pitchFamily="18" charset="0"/>
                        </a:rPr>
                        <a:t>Строительство блочно-модульной котельной с.Нялинское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+mj-lt"/>
                          <a:cs typeface="Times New Roman" pitchFamily="18" charset="0"/>
                        </a:rPr>
                        <a:t>2 523,40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+mj-lt"/>
                          <a:cs typeface="Times New Roman" pitchFamily="18" charset="0"/>
                        </a:rPr>
                        <a:t>2 523,40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+mj-lt"/>
                          <a:cs typeface="Times New Roman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b"/>
                </a:tc>
              </a:tr>
              <a:tr h="24987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ВСЕГО: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245 790,90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195 619,90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50 171,00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7725" marR="7725" marT="7725" marB="0" anchor="b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596336" y="487579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solidFill>
                  <a:prstClr val="black"/>
                </a:solidFill>
              </a:rPr>
              <a:t>Тыс. рублей</a:t>
            </a:r>
            <a:endParaRPr lang="ru-RU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39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rgbClr val="990033"/>
          </a:solidFill>
          <a:effectLst>
            <a:softEdge rad="63500"/>
          </a:effectLst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Применение программно-целевого метода  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2016 году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rgbClr val="990033"/>
          </a:solidFill>
          <a:effectLst>
            <a:softEdge rad="63500"/>
          </a:effectLst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Исполнение расходов на реализацию муниципальных программ</a:t>
            </a:r>
            <a:b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 2016 год</a:t>
            </a:r>
            <a:endParaRPr lang="ru-RU" sz="2400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0" y="692696"/>
          <a:ext cx="9144000" cy="616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259" y="0"/>
            <a:ext cx="9144000" cy="620688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Расходы на реализацию муниципальной программы «Развитие образования в Ханты-Мансийском районе на 2014 – 2019 годы» за 2016 год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764704"/>
            <a:ext cx="4176464" cy="64807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 «Инновационное развитие образования»  2 532,3 тыс.рублей 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2348880"/>
            <a:ext cx="4572000" cy="576064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Укрепление материально-технической базы сферы образования  5 141,2 тыс.рублей</a:t>
            </a:r>
          </a:p>
          <a:p>
            <a:pPr algn="ctr"/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3212976"/>
            <a:ext cx="4572000" cy="93610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 «Оказание образовательных услуг в организациях дошкольного, общего среднего и дополнительного образования» 1 215 242,4 тыс. рублей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2204864"/>
            <a:ext cx="4176464" cy="504056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качества и содержания технологий образования 70,0 тыс. рублей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1628800"/>
            <a:ext cx="4572000" cy="602704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Строительство и реконструкция дошкольных и общеобразовательных  учреждений  24 180,9 тыс.рублей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836712"/>
            <a:ext cx="4572000" cy="64807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 «Развитие материально-технической базы сферы образования» 29 322,1 тыс. рублей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556792"/>
            <a:ext cx="4176464" cy="576064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Стимулирование лидеров и поддержка системы воспитания  1 322,6 тыс.рублей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2780928"/>
            <a:ext cx="4170891" cy="72008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Информационное,  организационно-методическое  сопровождение  реализации  Программы                        394,7 тыс. рублей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3861048"/>
            <a:ext cx="4182037" cy="72008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 «Обеспечение комплексной безопасности и комфортных условий образовательного процесса» 23 311,5 тыс. рублей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4725144"/>
            <a:ext cx="4187610" cy="504056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капитальных  и текущих ремонтов зданий, сооружений 14 343,3 тыс.рублей</a:t>
            </a:r>
          </a:p>
          <a:p>
            <a:pPr algn="ctr"/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72000" y="4293096"/>
            <a:ext cx="4572000" cy="648072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 учреждений общего, дошкольного и дополнительного  образования   933 755,7 тыс.рублей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572000" y="5085184"/>
            <a:ext cx="4572000" cy="648072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Финансовое обеспечение мероприятий по организации питания обучающихся 181 967,8 тыс.рублей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5373216"/>
            <a:ext cx="4182037" cy="576064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Укрепление пожарной  и санитарно-эпидемиологической безопасности 6 459,6 тыс.рублей</a:t>
            </a:r>
          </a:p>
          <a:p>
            <a:pPr algn="ctr"/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0" y="6093296"/>
            <a:ext cx="4182037" cy="684808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мероприятий по устранению предписаний надзорных органов  и повышение </a:t>
            </a:r>
            <a:r>
              <a:rPr lang="ru-RU" sz="1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энергоэффективности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2508,6 тыс.рублей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572000" y="5877272"/>
            <a:ext cx="4572000" cy="648072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 комитета по образованию и централизованной бухгалтерии  99 518,9 тыс. рублей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358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Основные целевые показатели результативности муниципальной программы «Развитие образования в Ханты-Мансийском районе на 2014 – 2019 годы»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94868256"/>
              </p:ext>
            </p:extLst>
          </p:nvPr>
        </p:nvGraphicFramePr>
        <p:xfrm>
          <a:off x="107504" y="980728"/>
          <a:ext cx="169168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ятиугольник 5"/>
          <p:cNvSpPr/>
          <p:nvPr/>
        </p:nvSpPr>
        <p:spPr>
          <a:xfrm>
            <a:off x="1835696" y="1124744"/>
            <a:ext cx="5976664" cy="792088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Доля  обучающихся общеобразовательных организаций, которым обеспечена возможность пользоваться учебным оборудованием для практических работ и интерактивными учебными пособиями  в соответствии с новыми ФГОС,%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1835696" y="2132856"/>
            <a:ext cx="5976664" cy="792088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Доля детей в возрасте от 1 до 7 лет, получающих дошкольную образовательную услугу и (или) услугу  по их содержанию, %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1835696" y="3128144"/>
            <a:ext cx="5976664" cy="792088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Доля детей, охваченных образовательными программами дополнительного образования,  в общей численности детей и молодежи в возрасте  5 – 18 лет, %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1848437" y="4221088"/>
            <a:ext cx="5976664" cy="792088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Доля  образовательных организаций, отвечающих современным условиям по осуществлению образовательного процесса, %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1835696" y="5301208"/>
            <a:ext cx="5976664" cy="792088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Доля обучающихся 5 – 11 классов, принявших участие в школьном этапе Всероссийской олимпиады школьников,%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525733" y="1124744"/>
            <a:ext cx="1152128" cy="792088"/>
          </a:xfrm>
          <a:prstGeom prst="ellipse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80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525261" y="2132856"/>
            <a:ext cx="1152128" cy="792088"/>
          </a:xfrm>
          <a:prstGeom prst="ellipse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95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525261" y="3128144"/>
            <a:ext cx="1152128" cy="792088"/>
          </a:xfrm>
          <a:prstGeom prst="ellipse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88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7525733" y="4221088"/>
            <a:ext cx="1152128" cy="792088"/>
          </a:xfrm>
          <a:prstGeom prst="ellipse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87,8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525261" y="5301208"/>
            <a:ext cx="1152128" cy="792088"/>
          </a:xfrm>
          <a:prstGeom prst="ellipse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59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504" y="62068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2015 год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68344" y="62068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2016 год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577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0"/>
            <a:ext cx="8964488" cy="432048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Расходы и результаты реализации </a:t>
            </a:r>
            <a:r>
              <a:rPr lang="ru-RU" sz="1800" b="1" dirty="0"/>
              <a:t>муниципальной программы </a:t>
            </a:r>
            <a:r>
              <a:rPr lang="ru-RU" sz="1800" b="1" dirty="0" smtClean="0"/>
              <a:t>«</a:t>
            </a:r>
            <a:r>
              <a:rPr lang="ru-RU" sz="1800" b="1" dirty="0"/>
              <a:t>Улучшение жилищных условий жителей Ханты-Мансийского района на 2014 – </a:t>
            </a:r>
            <a:r>
              <a:rPr lang="ru-RU" sz="1800" b="1" dirty="0" smtClean="0"/>
              <a:t>2019 </a:t>
            </a:r>
            <a:r>
              <a:rPr lang="ru-RU" sz="1800" b="1" dirty="0"/>
              <a:t>годы»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6496" y="831775"/>
            <a:ext cx="936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>
                <a:solidFill>
                  <a:srgbClr val="0070C0"/>
                </a:solidFill>
              </a:rPr>
              <a:t>Тыс. рублей</a:t>
            </a:r>
            <a:endParaRPr lang="ru-RU" sz="1000" b="1" dirty="0">
              <a:solidFill>
                <a:srgbClr val="0070C0"/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092675342"/>
              </p:ext>
            </p:extLst>
          </p:nvPr>
        </p:nvGraphicFramePr>
        <p:xfrm>
          <a:off x="0" y="1077996"/>
          <a:ext cx="4211960" cy="2999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806292"/>
              </p:ext>
            </p:extLst>
          </p:nvPr>
        </p:nvGraphicFramePr>
        <p:xfrm>
          <a:off x="4427984" y="946341"/>
          <a:ext cx="4127500" cy="2914706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016198"/>
                <a:gridCol w="1055651"/>
                <a:gridCol w="1055651"/>
              </a:tblGrid>
              <a:tr h="6021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Наименование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2015 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2016 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9185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 Подпрограмма "Стимулирование жилищного строительства"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360 740,90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270 389,90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9185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Подпрограмма "Улучшение жилищных условий отдельных категорий граждан"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11 415,10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949,90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753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</a:rPr>
                        <a:t>ВСЕГО: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372 156,00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271 339,80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60552" y="4149080"/>
            <a:ext cx="80445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Целевые показатели достигнутые в  2016 году:</a:t>
            </a: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Приобретено 84 жилых помещения; </a:t>
            </a:r>
          </a:p>
          <a:p>
            <a:endParaRPr lang="ru-RU" b="1" dirty="0">
              <a:solidFill>
                <a:prstClr val="black"/>
              </a:solidFill>
            </a:endParaRPr>
          </a:p>
          <a:p>
            <a:r>
              <a:rPr lang="ru-RU" b="1" dirty="0" smtClean="0">
                <a:solidFill>
                  <a:srgbClr val="00B050"/>
                </a:solidFill>
              </a:rPr>
              <a:t>Предоставлена субсидия </a:t>
            </a:r>
            <a:r>
              <a:rPr lang="ru-RU" b="1" dirty="0">
                <a:solidFill>
                  <a:srgbClr val="00B050"/>
                </a:solidFill>
              </a:rPr>
              <a:t>на улучшение жилищных </a:t>
            </a:r>
            <a:r>
              <a:rPr lang="ru-RU" b="1" dirty="0" smtClean="0">
                <a:solidFill>
                  <a:srgbClr val="00B050"/>
                </a:solidFill>
              </a:rPr>
              <a:t>условий 1 молодой семье;</a:t>
            </a:r>
          </a:p>
          <a:p>
            <a:endParaRPr lang="ru-RU" b="1" dirty="0" smtClean="0">
              <a:solidFill>
                <a:prstClr val="black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Предоставлена субсидия на улучшение жилищных условий 1 инвалиду.</a:t>
            </a:r>
            <a:endParaRPr lang="ru-RU" b="1" dirty="0">
              <a:solidFill>
                <a:srgbClr val="7030A0"/>
              </a:solidFill>
            </a:endParaRPr>
          </a:p>
          <a:p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61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46" y="116632"/>
            <a:ext cx="8964488" cy="792088"/>
          </a:xfrm>
        </p:spPr>
        <p:txBody>
          <a:bodyPr>
            <a:noAutofit/>
          </a:bodyPr>
          <a:lstStyle/>
          <a:p>
            <a:r>
              <a:rPr lang="ru-RU" sz="1800" b="1" dirty="0"/>
              <a:t>Расходы </a:t>
            </a:r>
            <a:r>
              <a:rPr lang="ru-RU" sz="1800" b="1" dirty="0" smtClean="0"/>
              <a:t>и результаты  реализации муниципальной </a:t>
            </a:r>
            <a:r>
              <a:rPr lang="ru-RU" sz="1800" b="1" dirty="0"/>
              <a:t>программы </a:t>
            </a:r>
            <a:r>
              <a:rPr lang="ru-RU" sz="1800" b="1" dirty="0" smtClean="0"/>
              <a:t>«</a:t>
            </a:r>
            <a:r>
              <a:rPr lang="ru-RU" sz="1800" b="1" dirty="0"/>
              <a:t>Развитие и модернизация жилищно-коммунального комплекса Ханты-Мансийского района  на 2014 – 2019 </a:t>
            </a:r>
            <a:r>
              <a:rPr lang="ru-RU" sz="1800" b="1" dirty="0" smtClean="0"/>
              <a:t>годы»</a:t>
            </a:r>
            <a:endParaRPr lang="ru-RU" sz="1800" b="1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568916579"/>
              </p:ext>
            </p:extLst>
          </p:nvPr>
        </p:nvGraphicFramePr>
        <p:xfrm>
          <a:off x="107504" y="1124744"/>
          <a:ext cx="4752528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39552" y="1268487"/>
            <a:ext cx="9786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200" b="1" dirty="0">
                <a:solidFill>
                  <a:srgbClr val="0070C0"/>
                </a:solidFill>
              </a:rPr>
              <a:t>Тыс. рублей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87496983"/>
              </p:ext>
            </p:extLst>
          </p:nvPr>
        </p:nvGraphicFramePr>
        <p:xfrm>
          <a:off x="4355976" y="1196753"/>
          <a:ext cx="460851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499992" y="1028955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Целевые показатели достигнутые в 2016 году :</a:t>
            </a:r>
            <a:endParaRPr lang="ru-RU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01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3993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311980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6" name="Слайд" r:id="rId4" imgW="496664" imgH="373395" progId="PowerPoint.Slide.12">
                  <p:embed/>
                </p:oleObj>
              </mc:Choice>
              <mc:Fallback>
                <p:oleObj name="Слайд" r:id="rId4" imgW="496664" imgH="373395" progId="PowerPoint.Slide.12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32"/>
            <a:ext cx="8964488" cy="936104"/>
          </a:xfrm>
        </p:spPr>
        <p:txBody>
          <a:bodyPr>
            <a:noAutofit/>
          </a:bodyPr>
          <a:lstStyle/>
          <a:p>
            <a:r>
              <a:rPr lang="ru-RU" sz="1800" b="1" dirty="0"/>
              <a:t>Расходы </a:t>
            </a:r>
            <a:r>
              <a:rPr lang="ru-RU" sz="1800" b="1" dirty="0" smtClean="0"/>
              <a:t>и результаты  реализации муниципальной </a:t>
            </a:r>
            <a:r>
              <a:rPr lang="ru-RU" sz="1800" b="1" dirty="0"/>
              <a:t>программы </a:t>
            </a:r>
            <a:r>
              <a:rPr lang="ru-RU" sz="1800" b="1" dirty="0" smtClean="0"/>
              <a:t>«</a:t>
            </a:r>
            <a:r>
              <a:rPr lang="ru-RU" sz="1800" b="1" dirty="0"/>
              <a:t>Электроснабжение, энергосбережение и повышение энергетической эффективности муниципального образования Ханты-Мансийский район на 2014 – 2019 годы»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100393" y="2772312"/>
            <a:ext cx="9786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200" b="1" dirty="0">
                <a:solidFill>
                  <a:srgbClr val="0070C0"/>
                </a:solidFill>
              </a:rPr>
              <a:t>Тыс. рублей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933096062"/>
              </p:ext>
            </p:extLst>
          </p:nvPr>
        </p:nvGraphicFramePr>
        <p:xfrm>
          <a:off x="179512" y="2636912"/>
          <a:ext cx="4104456" cy="3843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296896414"/>
              </p:ext>
            </p:extLst>
          </p:nvPr>
        </p:nvGraphicFramePr>
        <p:xfrm>
          <a:off x="3995936" y="2636912"/>
          <a:ext cx="486104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Левая фигурная скобка 11"/>
          <p:cNvSpPr/>
          <p:nvPr/>
        </p:nvSpPr>
        <p:spPr>
          <a:xfrm rot="5400000">
            <a:off x="3928236" y="-1399843"/>
            <a:ext cx="567449" cy="7776864"/>
          </a:xfrm>
          <a:prstGeom prst="leftBrac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3608" y="1432588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2015 год - </a:t>
            </a:r>
            <a:r>
              <a:rPr lang="ru-RU" b="1" dirty="0">
                <a:solidFill>
                  <a:srgbClr val="C00000"/>
                </a:solidFill>
              </a:rPr>
              <a:t>345 </a:t>
            </a:r>
            <a:r>
              <a:rPr lang="ru-RU" b="1" dirty="0" smtClean="0">
                <a:solidFill>
                  <a:srgbClr val="C00000"/>
                </a:solidFill>
              </a:rPr>
              <a:t>130,0 тыс. рублей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2016 год - </a:t>
            </a:r>
            <a:r>
              <a:rPr lang="ru-RU" b="1" dirty="0">
                <a:solidFill>
                  <a:srgbClr val="C00000"/>
                </a:solidFill>
              </a:rPr>
              <a:t>289 </a:t>
            </a:r>
            <a:r>
              <a:rPr lang="ru-RU" b="1" dirty="0" smtClean="0">
                <a:solidFill>
                  <a:srgbClr val="C00000"/>
                </a:solidFill>
              </a:rPr>
              <a:t>678,1 тыс. рублей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565704439"/>
              </p:ext>
            </p:extLst>
          </p:nvPr>
        </p:nvGraphicFramePr>
        <p:xfrm>
          <a:off x="4632444" y="1113275"/>
          <a:ext cx="4404052" cy="1375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8822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B8E2"/>
            </a:gs>
            <a:gs pos="25000">
              <a:schemeClr val="accent1">
                <a:lumMod val="40000"/>
                <a:lumOff val="60000"/>
              </a:schemeClr>
            </a:gs>
            <a:gs pos="50000">
              <a:srgbClr val="FFFF00"/>
            </a:gs>
            <a:gs pos="75000">
              <a:srgbClr val="92B8E2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2" y="1052737"/>
          <a:ext cx="4320480" cy="4499438"/>
        </p:xfrm>
        <a:graphic>
          <a:graphicData uri="http://schemas.openxmlformats.org/drawingml/2006/table">
            <a:tbl>
              <a:tblPr firstRow="1" bandRow="1">
                <a:effectLst>
                  <a:outerShdw blurRad="76200" dist="50800" dir="5400000" rotWithShape="0">
                    <a:schemeClr val="accent1">
                      <a:lumMod val="40000"/>
                      <a:lumOff val="60000"/>
                      <a:alpha val="60000"/>
                    </a:schemeClr>
                  </a:outerShdw>
                </a:effectLst>
                <a:tableStyleId>{08FB837D-C827-4EFA-A057-4D05807E0F7C}</a:tableStyleId>
              </a:tblPr>
              <a:tblGrid>
                <a:gridCol w="3182445"/>
                <a:gridCol w="1138035"/>
              </a:tblGrid>
              <a:tr h="29303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Наименование основных мероприятий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254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2016 год 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(тыс.рублей)</a:t>
                      </a:r>
                      <a:endParaRPr lang="ru-RU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  <a:tr h="994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Проектирование, строительство, реконструкция, капитальный (текущий) ремонт автомобильных дорог местного значения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25400" cap="flat" cmpd="sng" algn="ctr">
                      <a:noFill/>
                      <a:prstDash val="soli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52 811,9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166419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доступности и повышения качества транспортных услуг водным, автомобильным, воздушным  транспортом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17 403,5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100852"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None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Содержание транспортной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28600" indent="-228600">
                        <a:buFont typeface="+mj-lt"/>
                        <a:buNone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инфраструктуры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5 920,7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None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76 136,1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220072" y="1052735"/>
          <a:ext cx="3816424" cy="4489882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229282"/>
                <a:gridCol w="587142"/>
              </a:tblGrid>
              <a:tr h="70114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Целевые показатели достигнутые  за 2016 год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697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Протяженность автомобильных дорог и искусственных неровностей на них, приведенная в нормативное состояние, из них: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7,6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729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капитальный ремонт и ремонт автомобильных дорог, км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7,6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729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рейсов водного, автомобильного, воздушного транспорта, рейс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458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729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Протяженность автомобильных дорог, содержащихся за счет средств бюджета Ханты-Мансийского района, км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Штриховая стрелка вправо 4"/>
          <p:cNvSpPr/>
          <p:nvPr/>
        </p:nvSpPr>
        <p:spPr>
          <a:xfrm>
            <a:off x="4534496" y="2276872"/>
            <a:ext cx="648072" cy="3096344"/>
          </a:xfrm>
          <a:prstGeom prst="striped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171323"/>
            <a:ext cx="9144000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</a:rPr>
              <a:t>Муниципальная  программа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</a:rPr>
              <a:t> "Развитие транспортной системы на территории Ханты-Мансийского района"</a:t>
            </a:r>
          </a:p>
        </p:txBody>
      </p:sp>
    </p:spTree>
    <p:extLst>
      <p:ext uri="{BB962C8B-B14F-4D97-AF65-F5344CB8AC3E}">
        <p14:creationId xmlns:p14="http://schemas.microsoft.com/office/powerpoint/2010/main" val="39486191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07501" y="836712"/>
            <a:ext cx="8928995" cy="5904655"/>
            <a:chOff x="107501" y="836712"/>
            <a:chExt cx="8928995" cy="5904655"/>
          </a:xfrm>
        </p:grpSpPr>
        <p:sp>
          <p:nvSpPr>
            <p:cNvPr id="16" name="Полилиния 15"/>
            <p:cNvSpPr/>
            <p:nvPr/>
          </p:nvSpPr>
          <p:spPr>
            <a:xfrm rot="10800000" flipV="1">
              <a:off x="107501" y="5085183"/>
              <a:ext cx="4464498" cy="1656184"/>
            </a:xfrm>
            <a:custGeom>
              <a:avLst/>
              <a:gdLst>
                <a:gd name="connsiteX0" fmla="*/ 0 w 3066055"/>
                <a:gd name="connsiteY0" fmla="*/ 66638 h 666381"/>
                <a:gd name="connsiteX1" fmla="*/ 19518 w 3066055"/>
                <a:gd name="connsiteY1" fmla="*/ 19518 h 666381"/>
                <a:gd name="connsiteX2" fmla="*/ 66638 w 3066055"/>
                <a:gd name="connsiteY2" fmla="*/ 0 h 666381"/>
                <a:gd name="connsiteX3" fmla="*/ 2999417 w 3066055"/>
                <a:gd name="connsiteY3" fmla="*/ 0 h 666381"/>
                <a:gd name="connsiteX4" fmla="*/ 3046537 w 3066055"/>
                <a:gd name="connsiteY4" fmla="*/ 19518 h 666381"/>
                <a:gd name="connsiteX5" fmla="*/ 3066055 w 3066055"/>
                <a:gd name="connsiteY5" fmla="*/ 66638 h 666381"/>
                <a:gd name="connsiteX6" fmla="*/ 3066055 w 3066055"/>
                <a:gd name="connsiteY6" fmla="*/ 599743 h 666381"/>
                <a:gd name="connsiteX7" fmla="*/ 3046537 w 3066055"/>
                <a:gd name="connsiteY7" fmla="*/ 646863 h 666381"/>
                <a:gd name="connsiteX8" fmla="*/ 2999417 w 3066055"/>
                <a:gd name="connsiteY8" fmla="*/ 666381 h 666381"/>
                <a:gd name="connsiteX9" fmla="*/ 66638 w 3066055"/>
                <a:gd name="connsiteY9" fmla="*/ 666381 h 666381"/>
                <a:gd name="connsiteX10" fmla="*/ 19518 w 3066055"/>
                <a:gd name="connsiteY10" fmla="*/ 646863 h 666381"/>
                <a:gd name="connsiteX11" fmla="*/ 0 w 3066055"/>
                <a:gd name="connsiteY11" fmla="*/ 599743 h 666381"/>
                <a:gd name="connsiteX12" fmla="*/ 0 w 3066055"/>
                <a:gd name="connsiteY12" fmla="*/ 66638 h 666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66055" h="666381">
                  <a:moveTo>
                    <a:pt x="3066055" y="599742"/>
                  </a:moveTo>
                  <a:cubicBezTo>
                    <a:pt x="3066055" y="617416"/>
                    <a:pt x="3059034" y="634365"/>
                    <a:pt x="3046537" y="646862"/>
                  </a:cubicBezTo>
                  <a:cubicBezTo>
                    <a:pt x="3034040" y="659359"/>
                    <a:pt x="3017090" y="666380"/>
                    <a:pt x="2999417" y="666380"/>
                  </a:cubicBezTo>
                  <a:lnTo>
                    <a:pt x="66638" y="666380"/>
                  </a:lnTo>
                  <a:cubicBezTo>
                    <a:pt x="48964" y="666380"/>
                    <a:pt x="32015" y="659359"/>
                    <a:pt x="19518" y="646862"/>
                  </a:cubicBezTo>
                  <a:cubicBezTo>
                    <a:pt x="7021" y="634365"/>
                    <a:pt x="0" y="617415"/>
                    <a:pt x="0" y="599742"/>
                  </a:cubicBezTo>
                  <a:lnTo>
                    <a:pt x="0" y="66639"/>
                  </a:lnTo>
                  <a:cubicBezTo>
                    <a:pt x="0" y="48965"/>
                    <a:pt x="7021" y="32016"/>
                    <a:pt x="19518" y="19519"/>
                  </a:cubicBezTo>
                  <a:cubicBezTo>
                    <a:pt x="32015" y="7022"/>
                    <a:pt x="48965" y="1"/>
                    <a:pt x="66638" y="1"/>
                  </a:cubicBezTo>
                  <a:lnTo>
                    <a:pt x="2999417" y="1"/>
                  </a:lnTo>
                  <a:cubicBezTo>
                    <a:pt x="3017091" y="1"/>
                    <a:pt x="3034040" y="7022"/>
                    <a:pt x="3046537" y="19519"/>
                  </a:cubicBezTo>
                  <a:cubicBezTo>
                    <a:pt x="3059034" y="32016"/>
                    <a:pt x="3066055" y="48966"/>
                    <a:pt x="3066055" y="66639"/>
                  </a:cubicBezTo>
                  <a:lnTo>
                    <a:pt x="3066055" y="599742"/>
                  </a:lnTo>
                  <a:close/>
                </a:path>
              </a:pathLst>
            </a:custGeom>
            <a:gradFill>
              <a:gsLst>
                <a:gs pos="0">
                  <a:srgbClr val="FFFF00"/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42378" tIns="42378" rIns="42379" bIns="42378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107504" y="3717032"/>
              <a:ext cx="3455824" cy="1080120"/>
            </a:xfrm>
            <a:custGeom>
              <a:avLst/>
              <a:gdLst>
                <a:gd name="connsiteX0" fmla="*/ 0 w 3023776"/>
                <a:gd name="connsiteY0" fmla="*/ 92322 h 923224"/>
                <a:gd name="connsiteX1" fmla="*/ 27041 w 3023776"/>
                <a:gd name="connsiteY1" fmla="*/ 27041 h 923224"/>
                <a:gd name="connsiteX2" fmla="*/ 92323 w 3023776"/>
                <a:gd name="connsiteY2" fmla="*/ 1 h 923224"/>
                <a:gd name="connsiteX3" fmla="*/ 2931454 w 3023776"/>
                <a:gd name="connsiteY3" fmla="*/ 0 h 923224"/>
                <a:gd name="connsiteX4" fmla="*/ 2996735 w 3023776"/>
                <a:gd name="connsiteY4" fmla="*/ 27041 h 923224"/>
                <a:gd name="connsiteX5" fmla="*/ 3023775 w 3023776"/>
                <a:gd name="connsiteY5" fmla="*/ 92323 h 923224"/>
                <a:gd name="connsiteX6" fmla="*/ 3023776 w 3023776"/>
                <a:gd name="connsiteY6" fmla="*/ 830902 h 923224"/>
                <a:gd name="connsiteX7" fmla="*/ 2996735 w 3023776"/>
                <a:gd name="connsiteY7" fmla="*/ 896184 h 923224"/>
                <a:gd name="connsiteX8" fmla="*/ 2931453 w 3023776"/>
                <a:gd name="connsiteY8" fmla="*/ 923224 h 923224"/>
                <a:gd name="connsiteX9" fmla="*/ 92322 w 3023776"/>
                <a:gd name="connsiteY9" fmla="*/ 923224 h 923224"/>
                <a:gd name="connsiteX10" fmla="*/ 27040 w 3023776"/>
                <a:gd name="connsiteY10" fmla="*/ 896183 h 923224"/>
                <a:gd name="connsiteX11" fmla="*/ 0 w 3023776"/>
                <a:gd name="connsiteY11" fmla="*/ 830901 h 923224"/>
                <a:gd name="connsiteX12" fmla="*/ 0 w 3023776"/>
                <a:gd name="connsiteY12" fmla="*/ 92322 h 92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23776" h="923224">
                  <a:moveTo>
                    <a:pt x="0" y="92322"/>
                  </a:moveTo>
                  <a:cubicBezTo>
                    <a:pt x="0" y="67837"/>
                    <a:pt x="9727" y="44354"/>
                    <a:pt x="27041" y="27041"/>
                  </a:cubicBezTo>
                  <a:cubicBezTo>
                    <a:pt x="44355" y="9727"/>
                    <a:pt x="67837" y="1"/>
                    <a:pt x="92323" y="1"/>
                  </a:cubicBezTo>
                  <a:lnTo>
                    <a:pt x="2931454" y="0"/>
                  </a:lnTo>
                  <a:cubicBezTo>
                    <a:pt x="2955939" y="0"/>
                    <a:pt x="2979422" y="9727"/>
                    <a:pt x="2996735" y="27041"/>
                  </a:cubicBezTo>
                  <a:cubicBezTo>
                    <a:pt x="3014049" y="44355"/>
                    <a:pt x="3023775" y="67837"/>
                    <a:pt x="3023775" y="92323"/>
                  </a:cubicBezTo>
                  <a:cubicBezTo>
                    <a:pt x="3023775" y="338516"/>
                    <a:pt x="3023776" y="584709"/>
                    <a:pt x="3023776" y="830902"/>
                  </a:cubicBezTo>
                  <a:cubicBezTo>
                    <a:pt x="3023776" y="855387"/>
                    <a:pt x="3014049" y="878870"/>
                    <a:pt x="2996735" y="896184"/>
                  </a:cubicBezTo>
                  <a:cubicBezTo>
                    <a:pt x="2979421" y="913498"/>
                    <a:pt x="2955939" y="923224"/>
                    <a:pt x="2931453" y="923224"/>
                  </a:cubicBezTo>
                  <a:lnTo>
                    <a:pt x="92322" y="923224"/>
                  </a:lnTo>
                  <a:cubicBezTo>
                    <a:pt x="67837" y="923224"/>
                    <a:pt x="44354" y="913497"/>
                    <a:pt x="27040" y="896183"/>
                  </a:cubicBezTo>
                  <a:cubicBezTo>
                    <a:pt x="9726" y="878869"/>
                    <a:pt x="0" y="855387"/>
                    <a:pt x="0" y="830901"/>
                  </a:cubicBezTo>
                  <a:lnTo>
                    <a:pt x="0" y="92322"/>
                  </a:lnTo>
                  <a:close/>
                </a:path>
              </a:pathLst>
            </a:custGeom>
            <a:gradFill>
              <a:gsLst>
                <a:gs pos="0">
                  <a:srgbClr val="FFFF00"/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49900" tIns="49900" rIns="49900" bIns="4990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>
                  <a:solidFill>
                    <a:prstClr val="black"/>
                  </a:solidFill>
                  <a:cs typeface="Times New Roman" pitchFamily="18" charset="0"/>
                </a:rPr>
                <a:t>МУНИЦИПАЛЬНАЯ  ПРОГРАММА      «Развитие транспортной системы на территории Ханты-Мансийского района»</a:t>
              </a: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>
                  <a:solidFill>
                    <a:prstClr val="black"/>
                  </a:solidFill>
                  <a:cs typeface="Times New Roman" pitchFamily="18" charset="0"/>
                </a:rPr>
                <a:t>32 019,7 тыс. рублей</a:t>
              </a:r>
              <a:endParaRPr lang="ru-RU" sz="1400" b="1" dirty="0">
                <a:solidFill>
                  <a:prstClr val="black"/>
                </a:solidFill>
                <a:cs typeface="Times New Roman" pitchFamily="18" charset="0"/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5436096" y="4005064"/>
              <a:ext cx="3600400" cy="1440160"/>
            </a:xfrm>
            <a:custGeom>
              <a:avLst/>
              <a:gdLst>
                <a:gd name="connsiteX0" fmla="*/ 0 w 2933839"/>
                <a:gd name="connsiteY0" fmla="*/ 129644 h 1296437"/>
                <a:gd name="connsiteX1" fmla="*/ 37972 w 2933839"/>
                <a:gd name="connsiteY1" fmla="*/ 37972 h 1296437"/>
                <a:gd name="connsiteX2" fmla="*/ 129644 w 2933839"/>
                <a:gd name="connsiteY2" fmla="*/ 0 h 1296437"/>
                <a:gd name="connsiteX3" fmla="*/ 2804195 w 2933839"/>
                <a:gd name="connsiteY3" fmla="*/ 0 h 1296437"/>
                <a:gd name="connsiteX4" fmla="*/ 2895867 w 2933839"/>
                <a:gd name="connsiteY4" fmla="*/ 37972 h 1296437"/>
                <a:gd name="connsiteX5" fmla="*/ 2933839 w 2933839"/>
                <a:gd name="connsiteY5" fmla="*/ 129644 h 1296437"/>
                <a:gd name="connsiteX6" fmla="*/ 2933839 w 2933839"/>
                <a:gd name="connsiteY6" fmla="*/ 1166793 h 1296437"/>
                <a:gd name="connsiteX7" fmla="*/ 2895867 w 2933839"/>
                <a:gd name="connsiteY7" fmla="*/ 1258465 h 1296437"/>
                <a:gd name="connsiteX8" fmla="*/ 2804195 w 2933839"/>
                <a:gd name="connsiteY8" fmla="*/ 1296437 h 1296437"/>
                <a:gd name="connsiteX9" fmla="*/ 129644 w 2933839"/>
                <a:gd name="connsiteY9" fmla="*/ 1296437 h 1296437"/>
                <a:gd name="connsiteX10" fmla="*/ 37972 w 2933839"/>
                <a:gd name="connsiteY10" fmla="*/ 1258465 h 1296437"/>
                <a:gd name="connsiteX11" fmla="*/ 0 w 2933839"/>
                <a:gd name="connsiteY11" fmla="*/ 1166793 h 1296437"/>
                <a:gd name="connsiteX12" fmla="*/ 0 w 2933839"/>
                <a:gd name="connsiteY12" fmla="*/ 129644 h 1296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33839" h="1296437">
                  <a:moveTo>
                    <a:pt x="0" y="129644"/>
                  </a:moveTo>
                  <a:cubicBezTo>
                    <a:pt x="0" y="95260"/>
                    <a:pt x="13659" y="62285"/>
                    <a:pt x="37972" y="37972"/>
                  </a:cubicBezTo>
                  <a:cubicBezTo>
                    <a:pt x="62285" y="13659"/>
                    <a:pt x="95261" y="0"/>
                    <a:pt x="129644" y="0"/>
                  </a:cubicBezTo>
                  <a:lnTo>
                    <a:pt x="2804195" y="0"/>
                  </a:lnTo>
                  <a:cubicBezTo>
                    <a:pt x="2838579" y="0"/>
                    <a:pt x="2871554" y="13659"/>
                    <a:pt x="2895867" y="37972"/>
                  </a:cubicBezTo>
                  <a:cubicBezTo>
                    <a:pt x="2920180" y="62285"/>
                    <a:pt x="2933839" y="95261"/>
                    <a:pt x="2933839" y="129644"/>
                  </a:cubicBezTo>
                  <a:lnTo>
                    <a:pt x="2933839" y="1166793"/>
                  </a:lnTo>
                  <a:cubicBezTo>
                    <a:pt x="2933839" y="1201177"/>
                    <a:pt x="2920180" y="1234152"/>
                    <a:pt x="2895867" y="1258465"/>
                  </a:cubicBezTo>
                  <a:cubicBezTo>
                    <a:pt x="2871554" y="1282778"/>
                    <a:pt x="2838579" y="1296437"/>
                    <a:pt x="2804195" y="1296437"/>
                  </a:cubicBezTo>
                  <a:lnTo>
                    <a:pt x="129644" y="1296437"/>
                  </a:lnTo>
                  <a:cubicBezTo>
                    <a:pt x="95260" y="1296437"/>
                    <a:pt x="62285" y="1282778"/>
                    <a:pt x="37972" y="1258465"/>
                  </a:cubicBezTo>
                  <a:cubicBezTo>
                    <a:pt x="13659" y="1234152"/>
                    <a:pt x="0" y="1201177"/>
                    <a:pt x="0" y="1166793"/>
                  </a:cubicBezTo>
                  <a:lnTo>
                    <a:pt x="0" y="129644"/>
                  </a:lnTo>
                  <a:close/>
                </a:path>
              </a:pathLst>
            </a:custGeom>
            <a:gradFill>
              <a:gsLst>
                <a:gs pos="0">
                  <a:srgbClr val="FFFF00"/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60831" tIns="60831" rIns="60831" bIns="60831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>
                  <a:solidFill>
                    <a:prstClr val="black"/>
                  </a:solidFill>
                  <a:cs typeface="Times New Roman" pitchFamily="18" charset="0"/>
                </a:rPr>
                <a:t>МУНИЦИПАЛЬНАЯ  ПРОГРАММА «Комплексное развитие агропромышленного комплекса  и традиционной хозяйственной деятельности коренных малочисленных народов Севера  Ханты-Мансийского района»</a:t>
              </a:r>
              <a:endParaRPr lang="ru-RU" sz="1400" b="1" dirty="0">
                <a:solidFill>
                  <a:prstClr val="black"/>
                </a:solidFill>
                <a:cs typeface="Times New Roman" pitchFamily="18" charset="0"/>
              </a:endParaRP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5955010" y="5733256"/>
              <a:ext cx="2664296" cy="900000"/>
            </a:xfrm>
            <a:custGeom>
              <a:avLst/>
              <a:gdLst>
                <a:gd name="connsiteX0" fmla="*/ 0 w 2938036"/>
                <a:gd name="connsiteY0" fmla="*/ 61632 h 616324"/>
                <a:gd name="connsiteX1" fmla="*/ 18052 w 2938036"/>
                <a:gd name="connsiteY1" fmla="*/ 18052 h 616324"/>
                <a:gd name="connsiteX2" fmla="*/ 61632 w 2938036"/>
                <a:gd name="connsiteY2" fmla="*/ 0 h 616324"/>
                <a:gd name="connsiteX3" fmla="*/ 2876404 w 2938036"/>
                <a:gd name="connsiteY3" fmla="*/ 0 h 616324"/>
                <a:gd name="connsiteX4" fmla="*/ 2919984 w 2938036"/>
                <a:gd name="connsiteY4" fmla="*/ 18052 h 616324"/>
                <a:gd name="connsiteX5" fmla="*/ 2938036 w 2938036"/>
                <a:gd name="connsiteY5" fmla="*/ 61632 h 616324"/>
                <a:gd name="connsiteX6" fmla="*/ 2938036 w 2938036"/>
                <a:gd name="connsiteY6" fmla="*/ 554692 h 616324"/>
                <a:gd name="connsiteX7" fmla="*/ 2919984 w 2938036"/>
                <a:gd name="connsiteY7" fmla="*/ 598272 h 616324"/>
                <a:gd name="connsiteX8" fmla="*/ 2876404 w 2938036"/>
                <a:gd name="connsiteY8" fmla="*/ 616324 h 616324"/>
                <a:gd name="connsiteX9" fmla="*/ 61632 w 2938036"/>
                <a:gd name="connsiteY9" fmla="*/ 616324 h 616324"/>
                <a:gd name="connsiteX10" fmla="*/ 18052 w 2938036"/>
                <a:gd name="connsiteY10" fmla="*/ 598272 h 616324"/>
                <a:gd name="connsiteX11" fmla="*/ 0 w 2938036"/>
                <a:gd name="connsiteY11" fmla="*/ 554692 h 616324"/>
                <a:gd name="connsiteX12" fmla="*/ 0 w 2938036"/>
                <a:gd name="connsiteY12" fmla="*/ 61632 h 616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38036" h="616324">
                  <a:moveTo>
                    <a:pt x="0" y="61632"/>
                  </a:moveTo>
                  <a:cubicBezTo>
                    <a:pt x="0" y="45286"/>
                    <a:pt x="6493" y="29610"/>
                    <a:pt x="18052" y="18052"/>
                  </a:cubicBezTo>
                  <a:cubicBezTo>
                    <a:pt x="29610" y="6494"/>
                    <a:pt x="45287" y="0"/>
                    <a:pt x="61632" y="0"/>
                  </a:cubicBezTo>
                  <a:lnTo>
                    <a:pt x="2876404" y="0"/>
                  </a:lnTo>
                  <a:cubicBezTo>
                    <a:pt x="2892750" y="0"/>
                    <a:pt x="2908426" y="6493"/>
                    <a:pt x="2919984" y="18052"/>
                  </a:cubicBezTo>
                  <a:cubicBezTo>
                    <a:pt x="2931542" y="29610"/>
                    <a:pt x="2938036" y="45287"/>
                    <a:pt x="2938036" y="61632"/>
                  </a:cubicBezTo>
                  <a:lnTo>
                    <a:pt x="2938036" y="554692"/>
                  </a:lnTo>
                  <a:cubicBezTo>
                    <a:pt x="2938036" y="571038"/>
                    <a:pt x="2931543" y="586714"/>
                    <a:pt x="2919984" y="598272"/>
                  </a:cubicBezTo>
                  <a:cubicBezTo>
                    <a:pt x="2908426" y="609830"/>
                    <a:pt x="2892749" y="616324"/>
                    <a:pt x="2876404" y="616324"/>
                  </a:cubicBezTo>
                  <a:lnTo>
                    <a:pt x="61632" y="616324"/>
                  </a:lnTo>
                  <a:cubicBezTo>
                    <a:pt x="45286" y="616324"/>
                    <a:pt x="29610" y="609831"/>
                    <a:pt x="18052" y="598272"/>
                  </a:cubicBezTo>
                  <a:cubicBezTo>
                    <a:pt x="6494" y="586714"/>
                    <a:pt x="0" y="571037"/>
                    <a:pt x="0" y="554692"/>
                  </a:cubicBezTo>
                  <a:lnTo>
                    <a:pt x="0" y="61632"/>
                  </a:lnTo>
                  <a:close/>
                </a:path>
              </a:pathLst>
            </a:custGeom>
            <a:gradFill>
              <a:gsLst>
                <a:gs pos="0">
                  <a:srgbClr val="FFFF00"/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40912" tIns="40912" rIns="40912" bIns="40912" numCol="1" spcCol="1270" anchor="ctr" anchorCtr="0">
              <a:noAutofit/>
            </a:bodyPr>
            <a:lstStyle/>
            <a:p>
              <a:pPr algn="ctr" defTabSz="533400"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>
                  <a:solidFill>
                    <a:prstClr val="black"/>
                  </a:solidFill>
                  <a:cs typeface="Times New Roman" pitchFamily="18" charset="0"/>
                </a:rPr>
                <a:t>Строительство  участка подъезда дороги до п. Выкатной                             70 361,5 тыс.руб.</a:t>
              </a:r>
              <a:endParaRPr lang="ru-RU" sz="1400" b="1" dirty="0">
                <a:solidFill>
                  <a:prstClr val="black"/>
                </a:solidFill>
                <a:cs typeface="Times New Roman" pitchFamily="18" charset="0"/>
              </a:endParaRP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3275864" y="2391509"/>
              <a:ext cx="2592280" cy="1973620"/>
            </a:xfrm>
            <a:custGeom>
              <a:avLst/>
              <a:gdLst>
                <a:gd name="connsiteX0" fmla="*/ 0 w 2270452"/>
                <a:gd name="connsiteY0" fmla="*/ 986810 h 1973620"/>
                <a:gd name="connsiteX1" fmla="*/ 390464 w 2270452"/>
                <a:gd name="connsiteY1" fmla="*/ 242047 h 1973620"/>
                <a:gd name="connsiteX2" fmla="*/ 1135228 w 2270452"/>
                <a:gd name="connsiteY2" fmla="*/ 2 h 1973620"/>
                <a:gd name="connsiteX3" fmla="*/ 1879992 w 2270452"/>
                <a:gd name="connsiteY3" fmla="*/ 242049 h 1973620"/>
                <a:gd name="connsiteX4" fmla="*/ 2270453 w 2270452"/>
                <a:gd name="connsiteY4" fmla="*/ 986814 h 1973620"/>
                <a:gd name="connsiteX5" fmla="*/ 1879990 w 2270452"/>
                <a:gd name="connsiteY5" fmla="*/ 1731578 h 1973620"/>
                <a:gd name="connsiteX6" fmla="*/ 1135226 w 2270452"/>
                <a:gd name="connsiteY6" fmla="*/ 1973624 h 1973620"/>
                <a:gd name="connsiteX7" fmla="*/ 390462 w 2270452"/>
                <a:gd name="connsiteY7" fmla="*/ 1731577 h 1973620"/>
                <a:gd name="connsiteX8" fmla="*/ 0 w 2270452"/>
                <a:gd name="connsiteY8" fmla="*/ 986813 h 1973620"/>
                <a:gd name="connsiteX9" fmla="*/ 0 w 2270452"/>
                <a:gd name="connsiteY9" fmla="*/ 986810 h 197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70452" h="1973620">
                  <a:moveTo>
                    <a:pt x="0" y="986810"/>
                  </a:moveTo>
                  <a:cubicBezTo>
                    <a:pt x="0" y="701129"/>
                    <a:pt x="142427" y="429467"/>
                    <a:pt x="390464" y="242047"/>
                  </a:cubicBezTo>
                  <a:cubicBezTo>
                    <a:pt x="597034" y="85959"/>
                    <a:pt x="861524" y="1"/>
                    <a:pt x="1135228" y="2"/>
                  </a:cubicBezTo>
                  <a:cubicBezTo>
                    <a:pt x="1408933" y="2"/>
                    <a:pt x="1673422" y="85961"/>
                    <a:pt x="1879992" y="242049"/>
                  </a:cubicBezTo>
                  <a:cubicBezTo>
                    <a:pt x="2128028" y="429470"/>
                    <a:pt x="2270454" y="701132"/>
                    <a:pt x="2270453" y="986814"/>
                  </a:cubicBezTo>
                  <a:cubicBezTo>
                    <a:pt x="2270453" y="1272495"/>
                    <a:pt x="2128027" y="1544157"/>
                    <a:pt x="1879990" y="1731578"/>
                  </a:cubicBezTo>
                  <a:cubicBezTo>
                    <a:pt x="1673420" y="1887666"/>
                    <a:pt x="1408931" y="1973624"/>
                    <a:pt x="1135226" y="1973624"/>
                  </a:cubicBezTo>
                  <a:cubicBezTo>
                    <a:pt x="861521" y="1973624"/>
                    <a:pt x="597032" y="1887665"/>
                    <a:pt x="390462" y="1731577"/>
                  </a:cubicBezTo>
                  <a:cubicBezTo>
                    <a:pt x="142426" y="1544156"/>
                    <a:pt x="0" y="1272494"/>
                    <a:pt x="0" y="986813"/>
                  </a:cubicBezTo>
                  <a:lnTo>
                    <a:pt x="0" y="98681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6">
                    <a:lumMod val="75000"/>
                  </a:schemeClr>
                </a:gs>
                <a:gs pos="80000">
                  <a:schemeClr val="accent5">
                    <a:shade val="80000"/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shade val="80000"/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</a:gra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1390" tIns="297920" rIns="341390" bIns="29792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>
                  <a:solidFill>
                    <a:prstClr val="black"/>
                  </a:solidFill>
                  <a:cs typeface="Times New Roman" pitchFamily="18" charset="0"/>
                </a:rPr>
                <a:t>Дорожный фонд района –                                   106 164,3 тыс.рублей,</a:t>
              </a:r>
            </a:p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b="1" dirty="0" smtClean="0">
                <a:solidFill>
                  <a:prstClr val="black"/>
                </a:solidFill>
                <a:cs typeface="Times New Roman" pitchFamily="18" charset="0"/>
              </a:endParaRPr>
            </a:p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>
                  <a:solidFill>
                    <a:prstClr val="black"/>
                  </a:solidFill>
                  <a:cs typeface="Times New Roman" pitchFamily="18" charset="0"/>
                </a:rPr>
                <a:t>исполнено - 102 381,2                            тыс.рублей</a:t>
              </a:r>
              <a:endParaRPr lang="ru-RU" sz="1400" b="1" dirty="0">
                <a:solidFill>
                  <a:prstClr val="black"/>
                </a:solidFill>
                <a:cs typeface="Times New Roman" pitchFamily="18" charset="0"/>
              </a:endParaRPr>
            </a:p>
          </p:txBody>
        </p:sp>
        <p:sp>
          <p:nvSpPr>
            <p:cNvPr id="11" name="Стрелка влево 10"/>
            <p:cNvSpPr/>
            <p:nvPr/>
          </p:nvSpPr>
          <p:spPr>
            <a:xfrm rot="20789672">
              <a:off x="5622429" y="2541716"/>
              <a:ext cx="1718431" cy="565865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12" name="Полилиния 11"/>
            <p:cNvSpPr/>
            <p:nvPr/>
          </p:nvSpPr>
          <p:spPr>
            <a:xfrm>
              <a:off x="6300192" y="2142381"/>
              <a:ext cx="2736304" cy="1383108"/>
            </a:xfrm>
            <a:custGeom>
              <a:avLst/>
              <a:gdLst>
                <a:gd name="connsiteX0" fmla="*/ 0 w 2625682"/>
                <a:gd name="connsiteY0" fmla="*/ 109508 h 1095076"/>
                <a:gd name="connsiteX1" fmla="*/ 32074 w 2625682"/>
                <a:gd name="connsiteY1" fmla="*/ 32074 h 1095076"/>
                <a:gd name="connsiteX2" fmla="*/ 109508 w 2625682"/>
                <a:gd name="connsiteY2" fmla="*/ 0 h 1095076"/>
                <a:gd name="connsiteX3" fmla="*/ 2516174 w 2625682"/>
                <a:gd name="connsiteY3" fmla="*/ 0 h 1095076"/>
                <a:gd name="connsiteX4" fmla="*/ 2593608 w 2625682"/>
                <a:gd name="connsiteY4" fmla="*/ 32074 h 1095076"/>
                <a:gd name="connsiteX5" fmla="*/ 2625682 w 2625682"/>
                <a:gd name="connsiteY5" fmla="*/ 109508 h 1095076"/>
                <a:gd name="connsiteX6" fmla="*/ 2625682 w 2625682"/>
                <a:gd name="connsiteY6" fmla="*/ 985568 h 1095076"/>
                <a:gd name="connsiteX7" fmla="*/ 2593608 w 2625682"/>
                <a:gd name="connsiteY7" fmla="*/ 1063002 h 1095076"/>
                <a:gd name="connsiteX8" fmla="*/ 2516174 w 2625682"/>
                <a:gd name="connsiteY8" fmla="*/ 1095076 h 1095076"/>
                <a:gd name="connsiteX9" fmla="*/ 109508 w 2625682"/>
                <a:gd name="connsiteY9" fmla="*/ 1095076 h 1095076"/>
                <a:gd name="connsiteX10" fmla="*/ 32074 w 2625682"/>
                <a:gd name="connsiteY10" fmla="*/ 1063002 h 1095076"/>
                <a:gd name="connsiteX11" fmla="*/ 0 w 2625682"/>
                <a:gd name="connsiteY11" fmla="*/ 985568 h 1095076"/>
                <a:gd name="connsiteX12" fmla="*/ 0 w 2625682"/>
                <a:gd name="connsiteY12" fmla="*/ 109508 h 1095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25682" h="1095076">
                  <a:moveTo>
                    <a:pt x="0" y="109508"/>
                  </a:moveTo>
                  <a:cubicBezTo>
                    <a:pt x="0" y="80465"/>
                    <a:pt x="11537" y="52611"/>
                    <a:pt x="32074" y="32074"/>
                  </a:cubicBezTo>
                  <a:cubicBezTo>
                    <a:pt x="52611" y="11537"/>
                    <a:pt x="80465" y="0"/>
                    <a:pt x="109508" y="0"/>
                  </a:cubicBezTo>
                  <a:lnTo>
                    <a:pt x="2516174" y="0"/>
                  </a:lnTo>
                  <a:cubicBezTo>
                    <a:pt x="2545217" y="0"/>
                    <a:pt x="2573071" y="11537"/>
                    <a:pt x="2593608" y="32074"/>
                  </a:cubicBezTo>
                  <a:cubicBezTo>
                    <a:pt x="2614145" y="52611"/>
                    <a:pt x="2625682" y="80465"/>
                    <a:pt x="2625682" y="109508"/>
                  </a:cubicBezTo>
                  <a:lnTo>
                    <a:pt x="2625682" y="985568"/>
                  </a:lnTo>
                  <a:cubicBezTo>
                    <a:pt x="2625682" y="1014611"/>
                    <a:pt x="2614145" y="1042465"/>
                    <a:pt x="2593608" y="1063002"/>
                  </a:cubicBezTo>
                  <a:cubicBezTo>
                    <a:pt x="2573071" y="1083539"/>
                    <a:pt x="2545217" y="1095076"/>
                    <a:pt x="2516174" y="1095076"/>
                  </a:cubicBezTo>
                  <a:lnTo>
                    <a:pt x="109508" y="1095076"/>
                  </a:lnTo>
                  <a:cubicBezTo>
                    <a:pt x="80465" y="1095076"/>
                    <a:pt x="52611" y="1083539"/>
                    <a:pt x="32074" y="1063002"/>
                  </a:cubicBezTo>
                  <a:cubicBezTo>
                    <a:pt x="11537" y="1042465"/>
                    <a:pt x="0" y="1014611"/>
                    <a:pt x="0" y="985568"/>
                  </a:cubicBezTo>
                  <a:lnTo>
                    <a:pt x="0" y="109508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lumMod val="60000"/>
                    <a:lumOff val="4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54934" tIns="54934" rIns="54934" bIns="54934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>
                  <a:solidFill>
                    <a:prstClr val="black"/>
                  </a:solidFill>
                  <a:cs typeface="Times New Roman" pitchFamily="18" charset="0"/>
                </a:rPr>
                <a:t>Межбюджетные трансферты, получаемые из бюджетов бюджетной системы РФ на финансовое обеспечение дорожной деятельности</a:t>
              </a: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>
                  <a:solidFill>
                    <a:prstClr val="black"/>
                  </a:solidFill>
                  <a:cs typeface="Times New Roman" pitchFamily="18" charset="0"/>
                </a:rPr>
                <a:t>250,0 тыс. рублей</a:t>
              </a:r>
              <a:endParaRPr lang="ru-RU" sz="1400" b="1" dirty="0">
                <a:solidFill>
                  <a:prstClr val="black"/>
                </a:solidFill>
                <a:cs typeface="Times New Roman" pitchFamily="18" charset="0"/>
              </a:endParaRPr>
            </a:p>
          </p:txBody>
        </p:sp>
        <p:sp>
          <p:nvSpPr>
            <p:cNvPr id="7" name="Стрелка влево 6"/>
            <p:cNvSpPr/>
            <p:nvPr/>
          </p:nvSpPr>
          <p:spPr>
            <a:xfrm rot="16200000">
              <a:off x="4018694" y="1915899"/>
              <a:ext cx="996047" cy="565865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8" name="Полилиния 7"/>
            <p:cNvSpPr/>
            <p:nvPr/>
          </p:nvSpPr>
          <p:spPr>
            <a:xfrm>
              <a:off x="2673914" y="836712"/>
              <a:ext cx="3744416" cy="1224136"/>
            </a:xfrm>
            <a:custGeom>
              <a:avLst/>
              <a:gdLst>
                <a:gd name="connsiteX0" fmla="*/ 0 w 3112851"/>
                <a:gd name="connsiteY0" fmla="*/ 90071 h 900709"/>
                <a:gd name="connsiteX1" fmla="*/ 26381 w 3112851"/>
                <a:gd name="connsiteY1" fmla="*/ 26381 h 900709"/>
                <a:gd name="connsiteX2" fmla="*/ 90071 w 3112851"/>
                <a:gd name="connsiteY2" fmla="*/ 0 h 900709"/>
                <a:gd name="connsiteX3" fmla="*/ 3022780 w 3112851"/>
                <a:gd name="connsiteY3" fmla="*/ 0 h 900709"/>
                <a:gd name="connsiteX4" fmla="*/ 3086470 w 3112851"/>
                <a:gd name="connsiteY4" fmla="*/ 26381 h 900709"/>
                <a:gd name="connsiteX5" fmla="*/ 3112851 w 3112851"/>
                <a:gd name="connsiteY5" fmla="*/ 90071 h 900709"/>
                <a:gd name="connsiteX6" fmla="*/ 3112851 w 3112851"/>
                <a:gd name="connsiteY6" fmla="*/ 810638 h 900709"/>
                <a:gd name="connsiteX7" fmla="*/ 3086470 w 3112851"/>
                <a:gd name="connsiteY7" fmla="*/ 874328 h 900709"/>
                <a:gd name="connsiteX8" fmla="*/ 3022780 w 3112851"/>
                <a:gd name="connsiteY8" fmla="*/ 900709 h 900709"/>
                <a:gd name="connsiteX9" fmla="*/ 90071 w 3112851"/>
                <a:gd name="connsiteY9" fmla="*/ 900709 h 900709"/>
                <a:gd name="connsiteX10" fmla="*/ 26381 w 3112851"/>
                <a:gd name="connsiteY10" fmla="*/ 874328 h 900709"/>
                <a:gd name="connsiteX11" fmla="*/ 0 w 3112851"/>
                <a:gd name="connsiteY11" fmla="*/ 810638 h 900709"/>
                <a:gd name="connsiteX12" fmla="*/ 0 w 3112851"/>
                <a:gd name="connsiteY12" fmla="*/ 90071 h 90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12851" h="900709">
                  <a:moveTo>
                    <a:pt x="0" y="90071"/>
                  </a:moveTo>
                  <a:cubicBezTo>
                    <a:pt x="0" y="66183"/>
                    <a:pt x="9490" y="43273"/>
                    <a:pt x="26381" y="26381"/>
                  </a:cubicBezTo>
                  <a:cubicBezTo>
                    <a:pt x="43273" y="9489"/>
                    <a:pt x="66183" y="0"/>
                    <a:pt x="90071" y="0"/>
                  </a:cubicBezTo>
                  <a:lnTo>
                    <a:pt x="3022780" y="0"/>
                  </a:lnTo>
                  <a:cubicBezTo>
                    <a:pt x="3046668" y="0"/>
                    <a:pt x="3069578" y="9490"/>
                    <a:pt x="3086470" y="26381"/>
                  </a:cubicBezTo>
                  <a:cubicBezTo>
                    <a:pt x="3103362" y="43273"/>
                    <a:pt x="3112851" y="66183"/>
                    <a:pt x="3112851" y="90071"/>
                  </a:cubicBezTo>
                  <a:lnTo>
                    <a:pt x="3112851" y="810638"/>
                  </a:lnTo>
                  <a:cubicBezTo>
                    <a:pt x="3112851" y="834526"/>
                    <a:pt x="3103361" y="857436"/>
                    <a:pt x="3086470" y="874328"/>
                  </a:cubicBezTo>
                  <a:cubicBezTo>
                    <a:pt x="3069578" y="891220"/>
                    <a:pt x="3046668" y="900709"/>
                    <a:pt x="3022780" y="900709"/>
                  </a:cubicBezTo>
                  <a:lnTo>
                    <a:pt x="90071" y="900709"/>
                  </a:lnTo>
                  <a:cubicBezTo>
                    <a:pt x="66183" y="900709"/>
                    <a:pt x="43273" y="891219"/>
                    <a:pt x="26381" y="874328"/>
                  </a:cubicBezTo>
                  <a:cubicBezTo>
                    <a:pt x="9489" y="857436"/>
                    <a:pt x="0" y="834526"/>
                    <a:pt x="0" y="810638"/>
                  </a:cubicBezTo>
                  <a:lnTo>
                    <a:pt x="0" y="90071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lumMod val="60000"/>
                    <a:lumOff val="4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49241" tIns="49241" rIns="49241" bIns="49241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>
                  <a:solidFill>
                    <a:prstClr val="black"/>
                  </a:solidFill>
                  <a:cs typeface="Times New Roman" pitchFamily="18" charset="0"/>
                </a:rPr>
                <a:t>Субсидии из бюджета автономного округа в рамках государственной программы  «Развитие транспортной системы                         ХМАО-Югры на 2016-2020 годы»</a:t>
              </a: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>
                  <a:solidFill>
                    <a:prstClr val="black"/>
                  </a:solidFill>
                  <a:cs typeface="Times New Roman" pitchFamily="18" charset="0"/>
                </a:rPr>
                <a:t>71 769,5 тыс. рублей</a:t>
              </a:r>
              <a:endParaRPr lang="ru-RU" sz="1400" b="1" dirty="0">
                <a:solidFill>
                  <a:prstClr val="black"/>
                </a:solidFill>
                <a:cs typeface="Times New Roman" pitchFamily="18" charset="0"/>
              </a:endParaRPr>
            </a:p>
          </p:txBody>
        </p:sp>
        <p:sp>
          <p:nvSpPr>
            <p:cNvPr id="9" name="Стрелка влево 8"/>
            <p:cNvSpPr/>
            <p:nvPr/>
          </p:nvSpPr>
          <p:spPr>
            <a:xfrm rot="11535896">
              <a:off x="1500564" y="2485645"/>
              <a:ext cx="2026344" cy="565865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10" name="Полилиния 9"/>
            <p:cNvSpPr/>
            <p:nvPr/>
          </p:nvSpPr>
          <p:spPr>
            <a:xfrm>
              <a:off x="107504" y="2132856"/>
              <a:ext cx="2736304" cy="1296143"/>
            </a:xfrm>
            <a:custGeom>
              <a:avLst/>
              <a:gdLst>
                <a:gd name="connsiteX0" fmla="*/ 0 w 1933275"/>
                <a:gd name="connsiteY0" fmla="*/ 161083 h 1610831"/>
                <a:gd name="connsiteX1" fmla="*/ 47180 w 1933275"/>
                <a:gd name="connsiteY1" fmla="*/ 47180 h 1610831"/>
                <a:gd name="connsiteX2" fmla="*/ 161083 w 1933275"/>
                <a:gd name="connsiteY2" fmla="*/ 0 h 1610831"/>
                <a:gd name="connsiteX3" fmla="*/ 1772192 w 1933275"/>
                <a:gd name="connsiteY3" fmla="*/ 0 h 1610831"/>
                <a:gd name="connsiteX4" fmla="*/ 1886095 w 1933275"/>
                <a:gd name="connsiteY4" fmla="*/ 47180 h 1610831"/>
                <a:gd name="connsiteX5" fmla="*/ 1933275 w 1933275"/>
                <a:gd name="connsiteY5" fmla="*/ 161083 h 1610831"/>
                <a:gd name="connsiteX6" fmla="*/ 1933275 w 1933275"/>
                <a:gd name="connsiteY6" fmla="*/ 1449748 h 1610831"/>
                <a:gd name="connsiteX7" fmla="*/ 1886095 w 1933275"/>
                <a:gd name="connsiteY7" fmla="*/ 1563651 h 1610831"/>
                <a:gd name="connsiteX8" fmla="*/ 1772192 w 1933275"/>
                <a:gd name="connsiteY8" fmla="*/ 1610831 h 1610831"/>
                <a:gd name="connsiteX9" fmla="*/ 161083 w 1933275"/>
                <a:gd name="connsiteY9" fmla="*/ 1610831 h 1610831"/>
                <a:gd name="connsiteX10" fmla="*/ 47180 w 1933275"/>
                <a:gd name="connsiteY10" fmla="*/ 1563651 h 1610831"/>
                <a:gd name="connsiteX11" fmla="*/ 0 w 1933275"/>
                <a:gd name="connsiteY11" fmla="*/ 1449748 h 1610831"/>
                <a:gd name="connsiteX12" fmla="*/ 0 w 1933275"/>
                <a:gd name="connsiteY12" fmla="*/ 161083 h 161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33275" h="1610831">
                  <a:moveTo>
                    <a:pt x="0" y="161083"/>
                  </a:moveTo>
                  <a:cubicBezTo>
                    <a:pt x="0" y="118361"/>
                    <a:pt x="16971" y="77389"/>
                    <a:pt x="47180" y="47180"/>
                  </a:cubicBezTo>
                  <a:cubicBezTo>
                    <a:pt x="77389" y="16971"/>
                    <a:pt x="118361" y="0"/>
                    <a:pt x="161083" y="0"/>
                  </a:cubicBezTo>
                  <a:lnTo>
                    <a:pt x="1772192" y="0"/>
                  </a:lnTo>
                  <a:cubicBezTo>
                    <a:pt x="1814914" y="0"/>
                    <a:pt x="1855886" y="16971"/>
                    <a:pt x="1886095" y="47180"/>
                  </a:cubicBezTo>
                  <a:cubicBezTo>
                    <a:pt x="1916304" y="77389"/>
                    <a:pt x="1933275" y="118361"/>
                    <a:pt x="1933275" y="161083"/>
                  </a:cubicBezTo>
                  <a:lnTo>
                    <a:pt x="1933275" y="1449748"/>
                  </a:lnTo>
                  <a:cubicBezTo>
                    <a:pt x="1933275" y="1492470"/>
                    <a:pt x="1916304" y="1533442"/>
                    <a:pt x="1886095" y="1563651"/>
                  </a:cubicBezTo>
                  <a:cubicBezTo>
                    <a:pt x="1855886" y="1593860"/>
                    <a:pt x="1814914" y="1610831"/>
                    <a:pt x="1772192" y="1610831"/>
                  </a:cubicBezTo>
                  <a:lnTo>
                    <a:pt x="161083" y="1610831"/>
                  </a:lnTo>
                  <a:cubicBezTo>
                    <a:pt x="118361" y="1610831"/>
                    <a:pt x="77389" y="1593860"/>
                    <a:pt x="47180" y="1563651"/>
                  </a:cubicBezTo>
                  <a:cubicBezTo>
                    <a:pt x="16971" y="1533442"/>
                    <a:pt x="0" y="1492470"/>
                    <a:pt x="0" y="1449748"/>
                  </a:cubicBezTo>
                  <a:lnTo>
                    <a:pt x="0" y="161083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lumMod val="60000"/>
                    <a:lumOff val="4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70040" tIns="70040" rIns="70040" bIns="7004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>
                  <a:solidFill>
                    <a:prstClr val="black"/>
                  </a:solidFill>
                  <a:cs typeface="Times New Roman" pitchFamily="18" charset="0"/>
                </a:rPr>
                <a:t>Дифференцированные нормативы отчислений от акцизов автомобильный бензин, дизельное топливо, моторные масла</a:t>
              </a: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 smtClean="0">
                  <a:solidFill>
                    <a:prstClr val="black"/>
                  </a:solidFill>
                  <a:cs typeface="Times New Roman" pitchFamily="18" charset="0"/>
                </a:rPr>
                <a:t>34 144,8 тыс. рублей</a:t>
              </a:r>
              <a:endParaRPr lang="ru-RU" sz="1400" b="1" dirty="0">
                <a:solidFill>
                  <a:prstClr val="black"/>
                </a:solidFill>
                <a:cs typeface="Times New Roman" pitchFamily="18" charset="0"/>
              </a:endParaRPr>
            </a:p>
          </p:txBody>
        </p:sp>
        <p:sp>
          <p:nvSpPr>
            <p:cNvPr id="13" name="Стрелка влево 12"/>
            <p:cNvSpPr/>
            <p:nvPr/>
          </p:nvSpPr>
          <p:spPr>
            <a:xfrm rot="19487329">
              <a:off x="3235965" y="3798305"/>
              <a:ext cx="577674" cy="565865"/>
            </a:xfrm>
            <a:prstGeom prst="leftArrow">
              <a:avLst>
                <a:gd name="adj1" fmla="val 60000"/>
                <a:gd name="adj2" fmla="val 50000"/>
              </a:avLst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17" name="Стрелка влево 16"/>
            <p:cNvSpPr/>
            <p:nvPr/>
          </p:nvSpPr>
          <p:spPr>
            <a:xfrm rot="13069896">
              <a:off x="5337440" y="3749461"/>
              <a:ext cx="534461" cy="565865"/>
            </a:xfrm>
            <a:prstGeom prst="leftArrow">
              <a:avLst>
                <a:gd name="adj1" fmla="val 60000"/>
                <a:gd name="adj2" fmla="val 50000"/>
              </a:avLst>
            </a:prstGeom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</p:grpSp>
      <p:sp>
        <p:nvSpPr>
          <p:cNvPr id="21" name="Стрелка влево 20"/>
          <p:cNvSpPr/>
          <p:nvPr/>
        </p:nvSpPr>
        <p:spPr>
          <a:xfrm rot="16200000">
            <a:off x="1650577" y="4694239"/>
            <a:ext cx="360040" cy="565865"/>
          </a:xfrm>
          <a:prstGeom prst="leftArrow">
            <a:avLst>
              <a:gd name="adj1" fmla="val 60000"/>
              <a:gd name="adj2" fmla="val 50000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sp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323528" y="5229200"/>
          <a:ext cx="3975100" cy="1368151"/>
        </p:xfrm>
        <a:graphic>
          <a:graphicData uri="http://schemas.openxmlformats.org/drawingml/2006/table">
            <a:tbl>
              <a:tblPr/>
              <a:tblGrid>
                <a:gridCol w="2956738"/>
                <a:gridCol w="1018362"/>
              </a:tblGrid>
              <a:tr h="2420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Ремонт внутрипоселковых дорог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тыс. рублей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52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Сельское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поселение Горноправдинск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11 000,0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52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Сельское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поселение Луговской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10 250,0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52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Сельское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поселение Кедровый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9 840,5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52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Сельское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поселение Нялинское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929,2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" name="Стрелка влево 28"/>
          <p:cNvSpPr/>
          <p:nvPr/>
        </p:nvSpPr>
        <p:spPr>
          <a:xfrm rot="16200000">
            <a:off x="7056511" y="5342311"/>
            <a:ext cx="360040" cy="565865"/>
          </a:xfrm>
          <a:prstGeom prst="leftArrow">
            <a:avLst>
              <a:gd name="adj1" fmla="val 60000"/>
              <a:gd name="adj2" fmla="val 50000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sp>
      <p:sp>
        <p:nvSpPr>
          <p:cNvPr id="32" name="TextBox 31"/>
          <p:cNvSpPr txBox="1"/>
          <p:nvPr/>
        </p:nvSpPr>
        <p:spPr>
          <a:xfrm>
            <a:off x="467544" y="116632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glow rad="228600">
                    <a:srgbClr val="F79646">
                      <a:satMod val="175000"/>
                      <a:alpha val="40000"/>
                    </a:srgbClr>
                  </a:glow>
                  <a:reflection blurRad="12700" stA="28000" endPos="45000" dist="1000" dir="5400000" sy="-100000" algn="bl" rotWithShape="0"/>
                </a:effectLst>
              </a:rPr>
              <a:t>Источники формирования и направления расходования дорожного фонда Ханты-Мансийского района  в 2016 году 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5232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83568" y="1556791"/>
          <a:ext cx="7992890" cy="5083202"/>
        </p:xfrm>
        <a:graphic>
          <a:graphicData uri="http://schemas.openxmlformats.org/drawingml/2006/table">
            <a:tbl>
              <a:tblPr/>
              <a:tblGrid>
                <a:gridCol w="2016224"/>
                <a:gridCol w="4783697"/>
                <a:gridCol w="1192969"/>
              </a:tblGrid>
              <a:tr h="268955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ВСЕГО НА </a:t>
                      </a:r>
                      <a:r>
                        <a:rPr lang="ru-RU" sz="1400" b="1" dirty="0" smtClean="0"/>
                        <a:t>РЕМОНТ ВНУТРИПОСЕЛКОВЫХ ДОРОГ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16000" marR="108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6000" marR="108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22 854,60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33205">
                <a:tc rowSpan="6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НА РЕМОНТ ВНУТРИПОСЕЛКОВЫХ ДОРОГ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16000" marR="108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Сельское поселение Кышик</a:t>
                      </a:r>
                    </a:p>
                  </a:txBody>
                  <a:tcPr marL="216000" marR="108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11 406,0</a:t>
                      </a:r>
                    </a:p>
                  </a:txBody>
                  <a:tcPr marL="9525" marR="360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89267">
                <a:tc vMerge="1"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16000" marR="108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Сельское поселение Шапша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16000" marR="108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147,6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360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89267">
                <a:tc vMerge="1"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16000" marR="108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Сельское поселение  Нялинское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16000" marR="108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2 996,8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360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343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Сельское поселение Селиярово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16000" marR="108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1597,0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360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34385">
                <a:tc vMerge="1"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16000" marR="108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Сельское поселение Кедровый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16000" marR="108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614,5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360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34385">
                <a:tc v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16000" marR="108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Сельское поселение Луговской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16000" marR="108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92,7</a:t>
                      </a:r>
                    </a:p>
                  </a:txBody>
                  <a:tcPr marL="9525" marR="360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1813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ВСЕГО </a:t>
                      </a:r>
                      <a:r>
                        <a:rPr lang="ru-RU" sz="1400" b="1" dirty="0" smtClean="0"/>
                        <a:t>НА СОДЕРЖАНИЕ  ПОДЪЕЗДНЫХ И ЗИМНИХ ДОРОГ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16000" marR="108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16000" marR="108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3 150,30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34385">
                <a:tc row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 содержание подъездных и зимних дорог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16000" marR="108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Участок подъезда дороги к д.Ярки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16000" marR="108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1 799,3</a:t>
                      </a:r>
                    </a:p>
                  </a:txBody>
                  <a:tcPr marL="9525" marR="360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34385">
                <a:tc v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16000" marR="108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Содержание автозимника СП Цингалы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16000" marR="108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953,0</a:t>
                      </a:r>
                    </a:p>
                  </a:txBody>
                  <a:tcPr marL="9525" marR="360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34385">
                <a:tc v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16000" marR="108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Участок подъезда дороги к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п.Выкатной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16000" marR="108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398,0</a:t>
                      </a:r>
                    </a:p>
                  </a:txBody>
                  <a:tcPr marL="9525" marR="360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34385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prstClr val="black"/>
                          </a:solidFill>
                        </a:rPr>
                        <a:t>ВСЕГО  НА ПОДДЕРЖКУ ДОРОЖНОГО ХОЗЯЙСТВА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16000" marR="108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216000" marR="108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26 004,90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1560" y="116632"/>
            <a:ext cx="8064896" cy="1077218"/>
          </a:xfrm>
          <a:prstGeom prst="rect">
            <a:avLst/>
          </a:prstGeom>
          <a:solidFill>
            <a:schemeClr val="accent5">
              <a:lumMod val="75000"/>
              <a:alpha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endParaRPr lang="ru-RU" sz="1600" b="1" dirty="0" smtClean="0">
              <a:solidFill>
                <a:prstClr val="black"/>
              </a:solidFill>
            </a:endParaRPr>
          </a:p>
          <a:p>
            <a:pPr algn="ctr"/>
            <a:r>
              <a:rPr lang="ru-RU" sz="1600" b="1" dirty="0" smtClean="0">
                <a:solidFill>
                  <a:prstClr val="black"/>
                </a:solidFill>
              </a:rPr>
              <a:t>ОБЪЁМ РАСХОДОВ ЗА СЧЕТ СРЕДСТВ БЮДЖЕТА ХАНТЫ-МАНСИЙСКОГО РАЙОНА НА ПОДДЕРЖКУ ДОРОЖНОГО ХОЗЯЙСТВА В 2016 ГОДУ 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</a:rPr>
              <a:t> </a:t>
            </a:r>
            <a:endParaRPr lang="ru-RU" sz="15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52320" y="1177007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</a:rPr>
              <a:t>тыс. рублей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84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FF99"/>
            </a:gs>
            <a:gs pos="25000">
              <a:srgbClr val="FFFFCC"/>
            </a:gs>
            <a:gs pos="50000">
              <a:srgbClr val="FFFF99"/>
            </a:gs>
            <a:gs pos="75000">
              <a:srgbClr val="76FEEB"/>
            </a:gs>
            <a:gs pos="100000">
              <a:srgbClr val="99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1520" y="975360"/>
          <a:ext cx="8640961" cy="5641015"/>
        </p:xfrm>
        <a:graphic>
          <a:graphicData uri="http://schemas.openxmlformats.org/drawingml/2006/table">
            <a:tbl>
              <a:tblPr firstRow="1" bandRow="1">
                <a:effectLst>
                  <a:outerShdw blurRad="76200" dist="50800" dir="5400000" rotWithShape="0">
                    <a:schemeClr val="accent1">
                      <a:lumMod val="40000"/>
                      <a:lumOff val="60000"/>
                      <a:alpha val="60000"/>
                    </a:schemeClr>
                  </a:outerShdw>
                </a:effectLst>
                <a:tableStyleId>{08FB837D-C827-4EFA-A057-4D05807E0F7C}</a:tableStyleId>
              </a:tblPr>
              <a:tblGrid>
                <a:gridCol w="6480720"/>
                <a:gridCol w="1080120"/>
                <a:gridCol w="1080121"/>
              </a:tblGrid>
              <a:tr h="36540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основных мероприятий</a:t>
                      </a:r>
                      <a:endParaRPr lang="ru-RU" sz="1400" b="1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6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2015 год   (тыс. руб.)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2016 год (тыс.руб.)</a:t>
                      </a:r>
                      <a:endParaRPr lang="ru-RU" sz="1400" dirty="0"/>
                    </a:p>
                  </a:txBody>
                  <a:tcPr anchor="ctr"/>
                </a:tc>
              </a:tr>
              <a:tr h="216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Государственная и муниципальная поддержка малых форм хозяйствования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2 912,6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6 422,8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животноводства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108 921,9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105 607,1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растениеводства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30 128,0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55 241,20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None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Государственная поддержка рыбохозяйственного комплекса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46 307,5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44 257,7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системы заготовки и переработки дикоросов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10 498,8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4 299,2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  <a:tr h="351264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Устойчивое развитие сельских территорий, в том числе: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1 520,0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72 056,8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</a:tr>
              <a:tr h="35126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субсидии на предоставление социальных выплат на строительство (приобретение) жилья молодым семьям и молодым специалистам, проживающим в сельской местности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1 520,0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1 595,3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969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строительство участка подъезда дороги до п. Выкатной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70 361,5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5126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организация и проведение праздника «День работников сельского хозяйства и перерабатывающей промышленности»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51264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Государственная поддержка юридических и физических лиц из числа коренных малочисленных народов, ведущих традиционный образ жизни и осуществляющих традиционную хозяйственную деятельность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13 714,6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5 029,8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</a:tr>
              <a:tr h="351264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стабильной благополучной эпизоотической обстановки и защита населения от болезней, общих для человека и животных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268,0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793,0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512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Субвенции на проведение Всероссийской сельскохозяйственной переписи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995,5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32824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«Комплексное развитие агропромышленного комплекса и традиционной хозяйственной деятельности коренных малочисленных народов Севера Ханты-Мансийского района»</a:t>
            </a:r>
          </a:p>
        </p:txBody>
      </p:sp>
    </p:spTree>
    <p:extLst>
      <p:ext uri="{BB962C8B-B14F-4D97-AF65-F5344CB8AC3E}">
        <p14:creationId xmlns:p14="http://schemas.microsoft.com/office/powerpoint/2010/main" val="35736090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FF99"/>
            </a:gs>
            <a:gs pos="25000">
              <a:srgbClr val="FFFFCC"/>
            </a:gs>
            <a:gs pos="50000">
              <a:srgbClr val="FFFF99"/>
            </a:gs>
            <a:gs pos="75000">
              <a:srgbClr val="76FEEB"/>
            </a:gs>
            <a:gs pos="100000">
              <a:srgbClr val="99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0" y="1919860"/>
          <a:ext cx="9144000" cy="4938145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7742466"/>
                <a:gridCol w="1401534"/>
              </a:tblGrid>
              <a:tr h="36819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Целевые показатели достигнутые  за 2016 год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56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Поголовье крупного рогатого скота, голов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2681</a:t>
                      </a:r>
                      <a:endParaRPr lang="ru-RU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569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в том числе  коров, голов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FF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1264</a:t>
                      </a:r>
                      <a:endParaRPr lang="ru-RU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99">
                        <a:alpha val="20000"/>
                      </a:srgbClr>
                    </a:solidFill>
                  </a:tcPr>
                </a:tc>
              </a:tr>
              <a:tr h="2656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Поголовье свиней, голов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2562</a:t>
                      </a:r>
                      <a:endParaRPr lang="ru-RU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56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Производство мяса, тонн</a:t>
                      </a:r>
                    </a:p>
                  </a:txBody>
                  <a:tcPr marL="68580" marR="68580" marT="0" marB="0" anchor="ctr">
                    <a:solidFill>
                      <a:srgbClr val="FFFF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1215</a:t>
                      </a:r>
                      <a:endParaRPr lang="ru-RU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99">
                        <a:alpha val="20000"/>
                      </a:srgbClr>
                    </a:solidFill>
                  </a:tcPr>
                </a:tc>
              </a:tr>
              <a:tr h="2656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Производства молока, тонн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6090</a:t>
                      </a:r>
                      <a:endParaRPr lang="ru-RU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56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Валовой сбор картофеля, тонн</a:t>
                      </a:r>
                    </a:p>
                  </a:txBody>
                  <a:tcPr marL="68580" marR="68580" marT="0" marB="0" anchor="ctr">
                    <a:solidFill>
                      <a:srgbClr val="FFFF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5054</a:t>
                      </a:r>
                      <a:endParaRPr lang="ru-RU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99">
                        <a:alpha val="20000"/>
                      </a:srgbClr>
                    </a:solidFill>
                  </a:tcPr>
                </a:tc>
              </a:tr>
              <a:tr h="2656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Валовой сбор овощей, тонн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3468</a:t>
                      </a:r>
                      <a:endParaRPr lang="ru-RU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56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Вылов рыбы, тонн</a:t>
                      </a:r>
                    </a:p>
                  </a:txBody>
                  <a:tcPr marL="68580" marR="68580" marT="0" marB="0" anchor="ctr">
                    <a:solidFill>
                      <a:srgbClr val="FFFF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5962</a:t>
                      </a:r>
                      <a:endParaRPr lang="ru-RU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99">
                        <a:alpha val="20000"/>
                      </a:srgbClr>
                    </a:solidFill>
                  </a:tcPr>
                </a:tc>
              </a:tr>
              <a:tr h="2656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Заготовка ягод, тонн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56,5</a:t>
                      </a:r>
                      <a:endParaRPr lang="ru-RU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56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Заготовка  грибов, тонн</a:t>
                      </a:r>
                    </a:p>
                  </a:txBody>
                  <a:tcPr marL="68580" marR="68580" marT="0" marB="0" anchor="ctr">
                    <a:solidFill>
                      <a:srgbClr val="FFFF9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99">
                        <a:alpha val="20000"/>
                      </a:srgbClr>
                    </a:solidFill>
                  </a:tcPr>
                </a:tc>
              </a:tr>
              <a:tr h="2656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Заготовка кедрового ореха, тонн</a:t>
                      </a:r>
                    </a:p>
                  </a:txBody>
                  <a:tcPr marL="68580" marR="68580" marT="0" marB="0" anchor="ctr">
                    <a:solidFill>
                      <a:srgbClr val="FFFF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92</a:t>
                      </a:r>
                      <a:endParaRPr lang="ru-RU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99">
                        <a:alpha val="20000"/>
                      </a:srgbClr>
                    </a:solidFill>
                  </a:tcPr>
                </a:tc>
              </a:tr>
              <a:tr h="2656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построенных (реконструированных) сельскохозяйственных объектов, единиц</a:t>
                      </a:r>
                    </a:p>
                  </a:txBody>
                  <a:tcPr marL="68580" marR="68580" marT="0" marB="0" anchor="ctr">
                    <a:solidFill>
                      <a:srgbClr val="FFFF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99">
                        <a:alpha val="20000"/>
                      </a:srgbClr>
                    </a:solidFill>
                  </a:tcPr>
                </a:tc>
              </a:tr>
              <a:tr h="2656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работающих  в отрасли сельского хозяйства, человек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330</a:t>
                      </a:r>
                      <a:endParaRPr lang="ru-RU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56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Объем валовой продукции сельского хозяйства на 10 тыс. человек,  тыс. рублей</a:t>
                      </a:r>
                    </a:p>
                  </a:txBody>
                  <a:tcPr marL="68580" marR="68580" marT="0" marB="0" anchor="ctr">
                    <a:solidFill>
                      <a:srgbClr val="FFFF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729</a:t>
                      </a:r>
                      <a:endParaRPr lang="ru-RU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99">
                        <a:alpha val="20000"/>
                      </a:srgbClr>
                    </a:solidFill>
                  </a:tcPr>
                </a:tc>
              </a:tr>
              <a:tr h="5844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Строительство (приобретение) жилья для граждан, проживающих в сельской местности,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том числе для молодых семей и молодых специалистов в год, единиц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56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отловленных безнадзорных и бродячих животных</a:t>
                      </a:r>
                    </a:p>
                  </a:txBody>
                  <a:tcPr marL="68580" marR="68580" marT="0" marB="0" anchor="ctr">
                    <a:solidFill>
                      <a:srgbClr val="FFFF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169</a:t>
                      </a:r>
                    </a:p>
                  </a:txBody>
                  <a:tcPr marL="68580" marR="68580" marT="0" marB="0" anchor="ctr">
                    <a:solidFill>
                      <a:srgbClr val="FFFFCC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Штриховая стрелка вправо 6"/>
          <p:cNvSpPr/>
          <p:nvPr/>
        </p:nvSpPr>
        <p:spPr>
          <a:xfrm rot="5400000">
            <a:off x="4175956" y="-1575556"/>
            <a:ext cx="792088" cy="6048672"/>
          </a:xfrm>
          <a:prstGeom prst="striped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59832" y="1268760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cs typeface="Times New Roman" pitchFamily="18" charset="0"/>
              </a:rPr>
              <a:t>2016 год –  294 703,1  тыс. рублей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504" y="116632"/>
            <a:ext cx="8928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«Комплексное развитие агропромышленного комплекса и традиционной хозяйственной деятельности коренных малочисленных народов Севера Ханты-Мансийского района»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09124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Расходы, осуществляемые в рамках муниципальной программы «</a:t>
            </a:r>
            <a:r>
              <a:rPr lang="ru-RU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ответственного управления муниципальными финансами, повышения устойчивости местных бюджетов Ханты-Мансийского района на 2014 – 2019 </a:t>
            </a:r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годы»</a:t>
            </a:r>
            <a:endParaRPr lang="ru-RU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052736"/>
            <a:ext cx="439248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</a:t>
            </a:r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«Совершенствование системы распределения и перераспределения финансовых ресурсов между уровнями бюджетной системы</a:t>
            </a:r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- 323 067,0 тыс. рублей</a:t>
            </a:r>
            <a:endParaRPr lang="ru-RU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2276872"/>
            <a:ext cx="4392488" cy="79208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Выравнивание бюджетной обеспеченности муниципальных образований сельских поселений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– 313 067,0 тыс. рублей</a:t>
            </a:r>
            <a:endParaRPr lang="ru-RU" sz="1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3212976"/>
            <a:ext cx="4392488" cy="79208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мер по обеспечению сбалансированности местных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бюджетов – 10 000,0 тыс. рублей</a:t>
            </a:r>
            <a:endParaRPr lang="ru-RU" sz="1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44008" y="2492896"/>
            <a:ext cx="439248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</a:t>
            </a:r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«Организация бюджетного процесса в Ханты-Мансийском районе</a:t>
            </a:r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- 55 199,1 тыс. рублей</a:t>
            </a:r>
            <a:endParaRPr lang="ru-RU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3501008"/>
            <a:ext cx="4392488" cy="100811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резервными средствами бюджета Ханты-Мансийского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– (расходы составили 13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170,7 тыс. рублей.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Остаток невостребованных средств составил 4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829,3 тыс.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44008" y="4581128"/>
            <a:ext cx="4392488" cy="72008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комитета по финансам администрации Ханты-Мансийского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–</a:t>
            </a:r>
          </a:p>
          <a:p>
            <a:pPr algn="ctr"/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55 199,1 тыс. рублей</a:t>
            </a:r>
            <a:endParaRPr lang="ru-RU" sz="1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504" y="4437112"/>
            <a:ext cx="439248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</a:t>
            </a:r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муниципальным долгом Ханты-Мансийского района</a:t>
            </a:r>
            <a:r>
              <a:rPr lang="ru-RU" sz="1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- 11,0 тыс. рублей </a:t>
            </a:r>
            <a:endParaRPr lang="ru-RU" sz="1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7504" y="5301208"/>
            <a:ext cx="4392488" cy="50405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 муниципального долга Ханты-Мансийского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– 11,0 тыс. рублей</a:t>
            </a:r>
            <a:endParaRPr lang="ru-RU" sz="1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ятно 2 14"/>
          <p:cNvSpPr/>
          <p:nvPr/>
        </p:nvSpPr>
        <p:spPr>
          <a:xfrm rot="1763652">
            <a:off x="6133667" y="923014"/>
            <a:ext cx="2490356" cy="1441746"/>
          </a:xfrm>
          <a:prstGeom prst="irregularSeal2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 rot="1437131">
            <a:off x="6633705" y="1315192"/>
            <a:ext cx="1345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378 277,1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3427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8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552317"/>
              </p:ext>
            </p:extLst>
          </p:nvPr>
        </p:nvGraphicFramePr>
        <p:xfrm>
          <a:off x="0" y="586743"/>
          <a:ext cx="9144000" cy="5587953"/>
        </p:xfrm>
        <a:graphic>
          <a:graphicData uri="http://schemas.openxmlformats.org/drawingml/2006/table">
            <a:tbl>
              <a:tblPr/>
              <a:tblGrid>
                <a:gridCol w="7956376"/>
                <a:gridCol w="1187624"/>
              </a:tblGrid>
              <a:tr h="5334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Times New Roman"/>
                        </a:rPr>
                        <a:t>Расходы резервного фонда</a:t>
                      </a:r>
                    </a:p>
                  </a:txBody>
                  <a:tcPr marL="8409" marR="8409" marT="8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сумма  (тыс. руб.)</a:t>
                      </a:r>
                    </a:p>
                  </a:txBody>
                  <a:tcPr marL="8409" marR="8409" marT="8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7961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effectLst/>
                          <a:latin typeface="Times New Roman"/>
                        </a:rPr>
                        <a:t>Выполнение </a:t>
                      </a:r>
                      <a:r>
                        <a:rPr lang="ru-RU" sz="1800" b="0" i="0" u="none" strike="noStrike" dirty="0">
                          <a:effectLst/>
                          <a:latin typeface="Times New Roman"/>
                        </a:rPr>
                        <a:t>аварийно-восстановительных работ по ликвидации последствий </a:t>
                      </a:r>
                      <a:r>
                        <a:rPr lang="ru-RU" sz="1800" b="0" i="0" u="none" strike="noStrike" dirty="0" smtClean="0">
                          <a:effectLst/>
                          <a:latin typeface="Times New Roman"/>
                        </a:rPr>
                        <a:t>стихийного </a:t>
                      </a:r>
                      <a:r>
                        <a:rPr lang="ru-RU" sz="1800" b="0" i="0" u="none" strike="noStrike" dirty="0">
                          <a:effectLst/>
                          <a:latin typeface="Times New Roman"/>
                        </a:rPr>
                        <a:t>бедствия в п. </a:t>
                      </a:r>
                      <a:r>
                        <a:rPr lang="ru-RU" sz="1800" b="0" i="0" u="none" strike="noStrike" dirty="0" err="1">
                          <a:effectLst/>
                          <a:latin typeface="Times New Roman"/>
                        </a:rPr>
                        <a:t>Горноправдинск</a:t>
                      </a:r>
                      <a:r>
                        <a:rPr lang="ru-RU" sz="1800" b="0" i="0" u="none" strike="noStrike" dirty="0">
                          <a:effectLst/>
                          <a:latin typeface="Times New Roman"/>
                        </a:rPr>
                        <a:t>, п. Кедровый, с. Кышик</a:t>
                      </a:r>
                      <a:r>
                        <a:rPr lang="ru-RU" sz="1800" b="0" i="0" u="none" strike="noStrike" dirty="0" smtClean="0">
                          <a:effectLst/>
                          <a:latin typeface="Times New Roman"/>
                        </a:rPr>
                        <a:t>, п</a:t>
                      </a:r>
                      <a:r>
                        <a:rPr lang="ru-RU" sz="1800" b="0" i="0" u="none" strike="noStrike" dirty="0">
                          <a:effectLst/>
                          <a:latin typeface="Times New Roman"/>
                        </a:rPr>
                        <a:t>. Сибирский</a:t>
                      </a:r>
                    </a:p>
                  </a:txBody>
                  <a:tcPr marL="8409" marR="8409" marT="8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986,2</a:t>
                      </a:r>
                    </a:p>
                  </a:txBody>
                  <a:tcPr marL="8409" marR="8409" marT="8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07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/>
                        </a:rPr>
                        <a:t>Расчет за выполненные работы по укреплению земляного вала в с. </a:t>
                      </a:r>
                      <a:r>
                        <a:rPr lang="ru-RU" sz="1800" b="0" i="0" u="none" strike="noStrike" dirty="0" err="1">
                          <a:effectLst/>
                          <a:latin typeface="Times New Roman"/>
                        </a:rPr>
                        <a:t>Цингалы</a:t>
                      </a:r>
                      <a:endParaRPr lang="ru-RU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409" marR="8409" marT="8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8409" marR="8409" marT="8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</a:tr>
              <a:tr h="5334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/>
                        </a:rPr>
                        <a:t>Расчет за выполненные работы по укреплению дамбы обвалования </a:t>
                      </a:r>
                      <a:r>
                        <a:rPr lang="ru-RU" sz="1800" b="0" i="0" u="none" strike="noStrike" dirty="0" smtClean="0">
                          <a:effectLst/>
                          <a:latin typeface="Times New Roman"/>
                        </a:rPr>
                        <a:t>в                   п</a:t>
                      </a:r>
                      <a:r>
                        <a:rPr lang="ru-RU" sz="1800" b="0" i="0" u="none" strike="noStrike" dirty="0">
                          <a:effectLst/>
                          <a:latin typeface="Times New Roman"/>
                        </a:rPr>
                        <a:t>. Сибирский и </a:t>
                      </a:r>
                      <a:r>
                        <a:rPr lang="ru-RU" sz="1800" b="0" i="0" u="none" strike="noStrike" dirty="0" err="1">
                          <a:effectLst/>
                          <a:latin typeface="Times New Roman"/>
                        </a:rPr>
                        <a:t>с.Батово</a:t>
                      </a:r>
                      <a:endParaRPr lang="ru-RU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409" marR="8409" marT="8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570,1</a:t>
                      </a:r>
                    </a:p>
                  </a:txBody>
                  <a:tcPr marL="8409" marR="8409" marT="8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961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/>
                        </a:rPr>
                        <a:t>Обеспечение непредвиденных расходов, связанных с обеспечением антитеррористической безопасности избирательных участков в д. </a:t>
                      </a:r>
                      <a:r>
                        <a:rPr lang="ru-RU" sz="1800" b="0" i="0" u="none" strike="noStrike" dirty="0" err="1">
                          <a:effectLst/>
                          <a:latin typeface="Times New Roman"/>
                        </a:rPr>
                        <a:t>Шапша</a:t>
                      </a:r>
                      <a:r>
                        <a:rPr lang="ru-RU" sz="1800" b="0" i="0" u="none" strike="noStrike" dirty="0" smtClean="0">
                          <a:effectLst/>
                          <a:latin typeface="Times New Roman"/>
                        </a:rPr>
                        <a:t>,          п</a:t>
                      </a:r>
                      <a:r>
                        <a:rPr lang="ru-RU" sz="1800" b="0" i="0" u="none" strike="noStrike" dirty="0">
                          <a:effectLst/>
                          <a:latin typeface="Times New Roman"/>
                        </a:rPr>
                        <a:t>. </a:t>
                      </a:r>
                      <a:r>
                        <a:rPr lang="ru-RU" sz="1800" b="0" i="0" u="none" strike="noStrike" dirty="0" smtClean="0">
                          <a:effectLst/>
                          <a:latin typeface="Times New Roman"/>
                        </a:rPr>
                        <a:t>Красноленинский,</a:t>
                      </a:r>
                      <a:r>
                        <a:rPr lang="ru-RU" sz="1800" b="0" i="0" u="none" strike="noStrike" baseline="0" dirty="0" smtClean="0">
                          <a:effectLst/>
                          <a:latin typeface="Times New Roman"/>
                        </a:rPr>
                        <a:t> с. </a:t>
                      </a:r>
                      <a:r>
                        <a:rPr lang="ru-RU" sz="1800" b="0" i="0" u="none" strike="noStrike" baseline="0" dirty="0" err="1" smtClean="0">
                          <a:effectLst/>
                          <a:latin typeface="Times New Roman"/>
                        </a:rPr>
                        <a:t>Нялинское</a:t>
                      </a:r>
                      <a:endParaRPr lang="ru-RU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409" marR="8409" marT="8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112,0</a:t>
                      </a:r>
                    </a:p>
                  </a:txBody>
                  <a:tcPr marL="8409" marR="8409" marT="8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</a:tr>
              <a:tr h="11667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/>
                        </a:rPr>
                        <a:t>Уменьшения бюджетных ассигнований резервного фонда администрации района, в связи с окончанием весенне-летнего половодья 2016 года, отсутствием угрозы затопления населенных пунктов. Средства направлены на покрытие  дефицита </a:t>
                      </a:r>
                      <a:r>
                        <a:rPr lang="ru-RU" sz="1800" b="0" i="0" u="none" strike="noStrike" dirty="0" smtClean="0">
                          <a:effectLst/>
                          <a:latin typeface="Times New Roman"/>
                        </a:rPr>
                        <a:t>бюджета.</a:t>
                      </a:r>
                      <a:endParaRPr lang="ru-RU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409" marR="8409" marT="8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9 799,4</a:t>
                      </a:r>
                    </a:p>
                  </a:txBody>
                  <a:tcPr marL="8409" marR="8409" marT="8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961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/>
                        </a:rPr>
                        <a:t>Восполнение резерва материальных ресурсов (запасов) Ханты-Мансийского района для ликвидации чрезвычайных ситуаций муниципального и межмуниципального характера и в целях гражданской </a:t>
                      </a:r>
                      <a:r>
                        <a:rPr lang="ru-RU" sz="1800" b="0" i="0" u="none" strike="noStrike" dirty="0" smtClean="0">
                          <a:effectLst/>
                          <a:latin typeface="Times New Roman"/>
                        </a:rPr>
                        <a:t>обороны</a:t>
                      </a:r>
                      <a:endParaRPr lang="ru-RU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409" marR="8409" marT="8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603,0</a:t>
                      </a:r>
                    </a:p>
                  </a:txBody>
                  <a:tcPr marL="8409" marR="8409" marT="8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99"/>
                    </a:solidFill>
                  </a:tcPr>
                </a:tc>
              </a:tr>
              <a:tr h="2707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effectLst/>
                          <a:latin typeface="Times New Roman"/>
                        </a:rPr>
                        <a:t>Проведение работ </a:t>
                      </a:r>
                      <a:r>
                        <a:rPr lang="ru-RU" sz="1800" b="0" i="0" u="none" strike="noStrike" dirty="0" smtClean="0">
                          <a:effectLst/>
                          <a:latin typeface="Times New Roman"/>
                        </a:rPr>
                        <a:t>по </a:t>
                      </a:r>
                      <a:r>
                        <a:rPr lang="ru-RU" sz="1800" b="0" i="0" u="none" strike="noStrike" dirty="0">
                          <a:effectLst/>
                          <a:latin typeface="Times New Roman"/>
                        </a:rPr>
                        <a:t>укреплению береговой линии </a:t>
                      </a:r>
                      <a:r>
                        <a:rPr lang="ru-RU" sz="1800" b="0" i="0" u="none" strike="noStrike" dirty="0" err="1">
                          <a:effectLst/>
                          <a:latin typeface="Times New Roman"/>
                        </a:rPr>
                        <a:t>р.Конда</a:t>
                      </a:r>
                      <a:r>
                        <a:rPr lang="ru-RU" sz="1800" b="0" i="0" u="none" strike="noStrike" dirty="0">
                          <a:effectLst/>
                          <a:latin typeface="Times New Roman"/>
                        </a:rPr>
                        <a:t> в п. </a:t>
                      </a:r>
                      <a:r>
                        <a:rPr lang="ru-RU" sz="1800" b="0" i="0" u="none" strike="noStrike" dirty="0" err="1">
                          <a:effectLst/>
                          <a:latin typeface="Times New Roman"/>
                        </a:rPr>
                        <a:t>Выкатной</a:t>
                      </a:r>
                      <a:endParaRPr lang="ru-RU" sz="18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409" marR="8409" marT="8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1 000,0</a:t>
                      </a:r>
                    </a:p>
                  </a:txBody>
                  <a:tcPr marL="8409" marR="8409" marT="8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076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ИТОГО:</a:t>
                      </a:r>
                    </a:p>
                  </a:txBody>
                  <a:tcPr marL="8409" marR="8409" marT="8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13 170,70</a:t>
                      </a:r>
                    </a:p>
                  </a:txBody>
                  <a:tcPr marL="8409" marR="8409" marT="84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52678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048473"/>
              </p:ext>
            </p:extLst>
          </p:nvPr>
        </p:nvGraphicFramePr>
        <p:xfrm>
          <a:off x="0" y="908720"/>
          <a:ext cx="9144000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980728"/>
            <a:ext cx="10064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12130" y="2883"/>
            <a:ext cx="9156130" cy="10156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</a:rPr>
              <a:t>Объем межбюджетных трансфертов, предоставленный бюджетам сельских поселений  Ханты-Мансийского района в 2015 – 2016 годах, в разрезе видов межбюджетных трансфертов</a:t>
            </a:r>
          </a:p>
        </p:txBody>
      </p:sp>
      <p:sp>
        <p:nvSpPr>
          <p:cNvPr id="11" name="Стрелка влево 10"/>
          <p:cNvSpPr/>
          <p:nvPr/>
        </p:nvSpPr>
        <p:spPr>
          <a:xfrm rot="12526227">
            <a:off x="2771800" y="4293096"/>
            <a:ext cx="1008112" cy="324036"/>
          </a:xfrm>
          <a:prstGeom prst="leftArrow">
            <a:avLst>
              <a:gd name="adj1" fmla="val 50000"/>
              <a:gd name="adj2" fmla="val 92595"/>
            </a:avLst>
          </a:prstGeom>
          <a:scene3d>
            <a:camera prst="orthographicFront">
              <a:rot lat="0" lon="0" rev="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авая фигурная скобка 12"/>
          <p:cNvSpPr/>
          <p:nvPr/>
        </p:nvSpPr>
        <p:spPr>
          <a:xfrm>
            <a:off x="5364088" y="1412776"/>
            <a:ext cx="504056" cy="468052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 rot="970325">
            <a:off x="2915816" y="2420888"/>
            <a:ext cx="720080" cy="307777"/>
          </a:xfrm>
          <a:prstGeom prst="rect">
            <a:avLst/>
          </a:prstGeom>
          <a:noFill/>
          <a:scene3d>
            <a:camera prst="orthographicFront">
              <a:rot lat="0" lon="0" rev="6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- 347,7</a:t>
            </a:r>
          </a:p>
        </p:txBody>
      </p:sp>
      <p:sp>
        <p:nvSpPr>
          <p:cNvPr id="15" name="TextBox 14"/>
          <p:cNvSpPr txBox="1"/>
          <p:nvPr/>
        </p:nvSpPr>
        <p:spPr>
          <a:xfrm rot="1565387">
            <a:off x="2798150" y="3985508"/>
            <a:ext cx="864096" cy="307777"/>
          </a:xfrm>
          <a:prstGeom prst="rect">
            <a:avLst/>
          </a:prstGeom>
          <a:noFill/>
          <a:scene3d>
            <a:camera prst="orthographicFront">
              <a:rot lat="0" lon="0" rev="6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-7 230,5</a:t>
            </a:r>
          </a:p>
        </p:txBody>
      </p:sp>
    </p:spTree>
    <p:extLst>
      <p:ext uri="{BB962C8B-B14F-4D97-AF65-F5344CB8AC3E}">
        <p14:creationId xmlns:p14="http://schemas.microsoft.com/office/powerpoint/2010/main" val="389729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32526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06" name="Слайд" r:id="rId4" imgW="2976393" imgH="2232675" progId="PowerPoint.Slide.12">
                  <p:embed/>
                </p:oleObj>
              </mc:Choice>
              <mc:Fallback>
                <p:oleObj name="Слайд" r:id="rId4" imgW="2976393" imgH="2232675" progId="PowerPoint.Slide.12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6754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бюджета Ханты-Мансийского </a:t>
            </a:r>
          </a:p>
          <a:p>
            <a:pPr algn="ctr"/>
            <a:r>
              <a:rPr lang="ru-RU" sz="2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за 2016 год </a:t>
            </a:r>
            <a:endParaRPr lang="ru-RU" sz="2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1556792"/>
            <a:ext cx="720080" cy="48245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4600" b="1" dirty="0" smtClean="0">
                <a:solidFill>
                  <a:srgbClr val="4F81B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endParaRPr lang="ru-RU" sz="4600" b="1" dirty="0">
              <a:solidFill>
                <a:srgbClr val="4F81B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07704" y="1556792"/>
            <a:ext cx="669674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– 3 664 426,5 тыс. рублей</a:t>
            </a:r>
          </a:p>
          <a:p>
            <a:pPr algn="ctr"/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(темп роста к 2015 году – 82,0 %)</a:t>
            </a:r>
            <a:endParaRPr lang="ru-RU" sz="2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07704" y="3429000"/>
            <a:ext cx="6696744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– 3 722 061,5 тыс. рублей</a:t>
            </a:r>
          </a:p>
          <a:p>
            <a:pPr algn="ctr"/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(темп роста к 2015 году – 85,6 %)</a:t>
            </a:r>
            <a:endParaRPr lang="ru-RU" sz="2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07704" y="5157192"/>
            <a:ext cx="6696744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– 57 635,0 тыс. рублей</a:t>
            </a:r>
          </a:p>
          <a:p>
            <a:pPr algn="r"/>
            <a:r>
              <a:rPr lang="ru-RU" sz="2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2015 году профицит – 121 465,4 тыс. рублей)</a:t>
            </a:r>
            <a:endParaRPr lang="ru-RU" sz="2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1664804"/>
            <a:ext cx="1152128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3549997"/>
            <a:ext cx="1152128" cy="982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 descr="C:\Users\LashovaEA.FINKOM\Desktop\рио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5281011"/>
            <a:ext cx="1152128" cy="97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1476672" y="4543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505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0"/>
            <a:ext cx="8856984" cy="792087"/>
          </a:xfrm>
          <a:solidFill>
            <a:srgbClr val="7030A0"/>
          </a:solidFill>
          <a:effectLst>
            <a:softEdge rad="31750"/>
          </a:effectLst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Меры, направленные в 2016 году на увеличение доходов бюджета Ханты-Мансийского района, повышение эффективности бюджетных расходов и сокращение долговой нагрузки в целях минимизации бюджетных рисков</a:t>
            </a:r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688433"/>
              </p:ext>
            </p:extLst>
          </p:nvPr>
        </p:nvGraphicFramePr>
        <p:xfrm>
          <a:off x="0" y="836708"/>
          <a:ext cx="9144000" cy="5969517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6122504"/>
                <a:gridCol w="3021496"/>
              </a:tblGrid>
              <a:tr h="59343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мероприятия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Полученный бюджетный эффект (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.рублей)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428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Мероприятия по росту доходов бюджета Ханты-Мансийского района</a:t>
                      </a:r>
                      <a:endParaRPr lang="ru-RU" sz="1600" b="1" kern="12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649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Дополнительное вовлечение муниципального имущества в аренду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35 199,5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91869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Заключение соглашений о сотрудничестве с хозяйствующими субъектами, осуществляющими деятельность на территории Ханты-Мансийского района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83 200,0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4284"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118 399,5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428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Мероприятия по оптимизации расходов бюджета муниципального образования</a:t>
                      </a:r>
                      <a:endParaRPr lang="ru-RU" sz="16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649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Изменение в бюджет района в сторону уменьшения бюджетных ассигнований на закупку товаров, работ и услуг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32 296,1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428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Сокращение штатных единиц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13 096,1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4284"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45 392,2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428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Мероприятия по сокращению муниципального долга и расходов на его обслуживание</a:t>
                      </a:r>
                      <a:endParaRPr lang="ru-RU" sz="16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869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Установить предельный годовой объем расходов на обслуживание муниципального долга не более 0,1% от общего годового объема расходов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889,0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441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360040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бюджета Ханты-Мансийского района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Стрелка вправо 10"/>
          <p:cNvSpPr/>
          <p:nvPr/>
        </p:nvSpPr>
        <p:spPr>
          <a:xfrm rot="2018608">
            <a:off x="4551123" y="2861685"/>
            <a:ext cx="1440160" cy="360040"/>
          </a:xfrm>
          <a:prstGeom prst="rightArrow">
            <a:avLst>
              <a:gd name="adj1" fmla="val 50000"/>
              <a:gd name="adj2" fmla="val 101172"/>
            </a:avLst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2018608">
            <a:off x="1670803" y="4157828"/>
            <a:ext cx="1440160" cy="360040"/>
          </a:xfrm>
          <a:prstGeom prst="rightArrow">
            <a:avLst>
              <a:gd name="adj1" fmla="val 50000"/>
              <a:gd name="adj2" fmla="val 101172"/>
            </a:avLst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2018608">
            <a:off x="5343210" y="4373852"/>
            <a:ext cx="1440160" cy="360040"/>
          </a:xfrm>
          <a:prstGeom prst="rightArrow">
            <a:avLst>
              <a:gd name="adj1" fmla="val 50000"/>
              <a:gd name="adj2" fmla="val 101172"/>
            </a:avLst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4" name="TextBox 1"/>
          <p:cNvSpPr txBox="1"/>
          <p:nvPr/>
        </p:nvSpPr>
        <p:spPr>
          <a:xfrm rot="2001414">
            <a:off x="948746" y="2834502"/>
            <a:ext cx="1078091" cy="360040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-450 869,4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 rot="2001414">
            <a:off x="5250368" y="4557043"/>
            <a:ext cx="1098642" cy="360040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-624 746,4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"/>
          <p:cNvSpPr txBox="1"/>
          <p:nvPr/>
        </p:nvSpPr>
        <p:spPr>
          <a:xfrm rot="2001414">
            <a:off x="4472184" y="3067060"/>
            <a:ext cx="1138236" cy="360040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-390 170,6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"/>
          <p:cNvSpPr txBox="1"/>
          <p:nvPr/>
        </p:nvSpPr>
        <p:spPr>
          <a:xfrm rot="2001414">
            <a:off x="1596820" y="4346669"/>
            <a:ext cx="1078090" cy="360040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-761 949,3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"/>
          <p:cNvSpPr txBox="1"/>
          <p:nvPr/>
        </p:nvSpPr>
        <p:spPr>
          <a:xfrm rot="2001414">
            <a:off x="2083738" y="3838881"/>
            <a:ext cx="812996" cy="360040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-16,5%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"/>
          <p:cNvSpPr txBox="1"/>
          <p:nvPr/>
        </p:nvSpPr>
        <p:spPr>
          <a:xfrm rot="2001414">
            <a:off x="5756146" y="4054905"/>
            <a:ext cx="812996" cy="360040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-14,4%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"/>
          <p:cNvSpPr txBox="1"/>
          <p:nvPr/>
        </p:nvSpPr>
        <p:spPr>
          <a:xfrm rot="2001414">
            <a:off x="4971712" y="2517194"/>
            <a:ext cx="720080" cy="360040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-8,2%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Исполнение расходов бюджета Ханты-Мансийского района по разделам бюджетной классификации за 2016 год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" y="404664"/>
          <a:ext cx="9144000" cy="6453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8467"/>
            <a:ext cx="9144000" cy="756237"/>
          </a:xfrm>
          <a:gradFill>
            <a:gsLst>
              <a:gs pos="0">
                <a:srgbClr val="DDEBCF"/>
              </a:gs>
              <a:gs pos="10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Ханты-Мансийского района на социальную сферу в 2015-2016 годах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596083"/>
              </p:ext>
            </p:extLst>
          </p:nvPr>
        </p:nvGraphicFramePr>
        <p:xfrm>
          <a:off x="35496" y="836711"/>
          <a:ext cx="9073008" cy="4320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32248"/>
              </p:ext>
            </p:extLst>
          </p:nvPr>
        </p:nvGraphicFramePr>
        <p:xfrm>
          <a:off x="4211961" y="476672"/>
          <a:ext cx="4932039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631742"/>
              </p:ext>
            </p:extLst>
          </p:nvPr>
        </p:nvGraphicFramePr>
        <p:xfrm>
          <a:off x="106074" y="5373216"/>
          <a:ext cx="9002431" cy="10039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6954"/>
                <a:gridCol w="1843508"/>
                <a:gridCol w="1346562"/>
                <a:gridCol w="2116024"/>
                <a:gridCol w="2479383"/>
              </a:tblGrid>
              <a:tr h="476250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rgbClr val="DDEBCF"/>
                        </a:gs>
                        <a:gs pos="10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rgbClr val="DDEBCF"/>
                        </a:gs>
                        <a:gs pos="10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rgbClr val="DDEBCF"/>
                        </a:gs>
                        <a:gs pos="10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rgbClr val="DDEBCF"/>
                        </a:gs>
                        <a:gs pos="10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gradFill>
                      <a:gsLst>
                        <a:gs pos="0">
                          <a:srgbClr val="DDEBCF"/>
                        </a:gs>
                        <a:gs pos="10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5400000" scaled="0"/>
                    </a:gra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1 695 568,4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118 576,4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94 783,8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89 048,1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1 380 250,8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85 102,4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69 993,3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7 658,1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84368" y="5032921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594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трелка вправо 11"/>
          <p:cNvSpPr/>
          <p:nvPr/>
        </p:nvSpPr>
        <p:spPr>
          <a:xfrm rot="20067624">
            <a:off x="2004333" y="1892283"/>
            <a:ext cx="2864454" cy="964773"/>
          </a:xfrm>
          <a:prstGeom prst="rightArrow">
            <a:avLst>
              <a:gd name="adj1" fmla="val 50000"/>
              <a:gd name="adj2" fmla="val 79489"/>
            </a:avLst>
          </a:prstGeom>
          <a:solidFill>
            <a:srgbClr val="86D3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2771800" y="3068960"/>
            <a:ext cx="2864454" cy="1080120"/>
          </a:xfrm>
          <a:prstGeom prst="rightArrow">
            <a:avLst>
              <a:gd name="adj1" fmla="val 50000"/>
              <a:gd name="adj2" fmla="val 79489"/>
            </a:avLst>
          </a:prstGeom>
          <a:solidFill>
            <a:srgbClr val="F05E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621233">
            <a:off x="1991788" y="4331324"/>
            <a:ext cx="2937186" cy="969316"/>
          </a:xfrm>
          <a:prstGeom prst="rightArrow">
            <a:avLst>
              <a:gd name="adj1" fmla="val 50000"/>
              <a:gd name="adj2" fmla="val 79489"/>
            </a:avLst>
          </a:prstGeom>
          <a:solidFill>
            <a:srgbClr val="26C1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32"/>
            <a:ext cx="9144000" cy="576064"/>
          </a:xfrm>
          <a:solidFill>
            <a:srgbClr val="FFFF00"/>
          </a:solidFill>
          <a:effectLst>
            <a:softEdge rad="127000"/>
          </a:effectLst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Средства направленные на государственную поддержку семьи и детей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2016 году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4"/>
          <p:cNvGrpSpPr/>
          <p:nvPr/>
        </p:nvGrpSpPr>
        <p:grpSpPr>
          <a:xfrm>
            <a:off x="107504" y="836712"/>
            <a:ext cx="8712968" cy="5688632"/>
            <a:chOff x="2076452" y="1397064"/>
            <a:chExt cx="3316856" cy="4063871"/>
          </a:xfrm>
        </p:grpSpPr>
        <p:sp>
          <p:nvSpPr>
            <p:cNvPr id="10" name="Полилиния 9"/>
            <p:cNvSpPr/>
            <p:nvPr/>
          </p:nvSpPr>
          <p:spPr>
            <a:xfrm>
              <a:off x="3834238" y="1397064"/>
              <a:ext cx="1171575" cy="1171575"/>
            </a:xfrm>
            <a:custGeom>
              <a:avLst/>
              <a:gdLst>
                <a:gd name="connsiteX0" fmla="*/ 0 w 1171575"/>
                <a:gd name="connsiteY0" fmla="*/ 585788 h 1171575"/>
                <a:gd name="connsiteX1" fmla="*/ 585788 w 1171575"/>
                <a:gd name="connsiteY1" fmla="*/ 0 h 1171575"/>
                <a:gd name="connsiteX2" fmla="*/ 1171576 w 1171575"/>
                <a:gd name="connsiteY2" fmla="*/ 585788 h 1171575"/>
                <a:gd name="connsiteX3" fmla="*/ 585788 w 1171575"/>
                <a:gd name="connsiteY3" fmla="*/ 1171576 h 1171575"/>
                <a:gd name="connsiteX4" fmla="*/ 0 w 1171575"/>
                <a:gd name="connsiteY4" fmla="*/ 585788 h 117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1575" h="1171575">
                  <a:moveTo>
                    <a:pt x="0" y="585788"/>
                  </a:moveTo>
                  <a:cubicBezTo>
                    <a:pt x="0" y="262266"/>
                    <a:pt x="262266" y="0"/>
                    <a:pt x="585788" y="0"/>
                  </a:cubicBezTo>
                  <a:cubicBezTo>
                    <a:pt x="909310" y="0"/>
                    <a:pt x="1171576" y="262266"/>
                    <a:pt x="1171576" y="585788"/>
                  </a:cubicBezTo>
                  <a:cubicBezTo>
                    <a:pt x="1171576" y="909310"/>
                    <a:pt x="909310" y="1171576"/>
                    <a:pt x="585788" y="1171576"/>
                  </a:cubicBezTo>
                  <a:cubicBezTo>
                    <a:pt x="262266" y="1171576"/>
                    <a:pt x="0" y="909310"/>
                    <a:pt x="0" y="585788"/>
                  </a:cubicBezTo>
                  <a:close/>
                </a:path>
              </a:pathLst>
            </a:custGeom>
            <a:solidFill>
              <a:srgbClr val="86D339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6813" tIns="186813" rIns="186813" bIns="186813" numCol="1" spcCol="1270" anchor="ctr" anchorCtr="0">
              <a:noAutofit/>
            </a:bodyPr>
            <a:lstStyle/>
            <a:p>
              <a:pPr algn="ctr"/>
              <a:r>
                <a:rPr lang="ru-RU" sz="1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75 145,6</a:t>
              </a:r>
            </a:p>
            <a:p>
              <a:pPr algn="ctr"/>
              <a:r>
                <a:rPr lang="ru-RU" sz="1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тыс. рублей</a:t>
              </a:r>
              <a:endPara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4221733" y="2843212"/>
              <a:ext cx="1171575" cy="1171575"/>
            </a:xfrm>
            <a:custGeom>
              <a:avLst/>
              <a:gdLst>
                <a:gd name="connsiteX0" fmla="*/ 0 w 1171575"/>
                <a:gd name="connsiteY0" fmla="*/ 585788 h 1171575"/>
                <a:gd name="connsiteX1" fmla="*/ 585788 w 1171575"/>
                <a:gd name="connsiteY1" fmla="*/ 0 h 1171575"/>
                <a:gd name="connsiteX2" fmla="*/ 1171576 w 1171575"/>
                <a:gd name="connsiteY2" fmla="*/ 585788 h 1171575"/>
                <a:gd name="connsiteX3" fmla="*/ 585788 w 1171575"/>
                <a:gd name="connsiteY3" fmla="*/ 1171576 h 1171575"/>
                <a:gd name="connsiteX4" fmla="*/ 0 w 1171575"/>
                <a:gd name="connsiteY4" fmla="*/ 585788 h 117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1575" h="1171575">
                  <a:moveTo>
                    <a:pt x="0" y="585788"/>
                  </a:moveTo>
                  <a:cubicBezTo>
                    <a:pt x="0" y="262266"/>
                    <a:pt x="262266" y="0"/>
                    <a:pt x="585788" y="0"/>
                  </a:cubicBezTo>
                  <a:cubicBezTo>
                    <a:pt x="909310" y="0"/>
                    <a:pt x="1171576" y="262266"/>
                    <a:pt x="1171576" y="585788"/>
                  </a:cubicBezTo>
                  <a:cubicBezTo>
                    <a:pt x="1171576" y="909310"/>
                    <a:pt x="909310" y="1171576"/>
                    <a:pt x="585788" y="1171576"/>
                  </a:cubicBezTo>
                  <a:cubicBezTo>
                    <a:pt x="262266" y="1171576"/>
                    <a:pt x="0" y="909310"/>
                    <a:pt x="0" y="585788"/>
                  </a:cubicBezTo>
                  <a:close/>
                </a:path>
              </a:pathLst>
            </a:custGeom>
            <a:solidFill>
              <a:srgbClr val="F05EC6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5543" tIns="185543" rIns="185543" bIns="185543" numCol="1" spcCol="1270" anchor="ctr" anchorCtr="0">
              <a:noAutofit/>
            </a:bodyPr>
            <a:lstStyle/>
            <a:p>
              <a:pPr algn="ctr"/>
              <a:r>
                <a:rPr lang="ru-RU" sz="1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1 230 615,6</a:t>
              </a:r>
            </a:p>
            <a:p>
              <a:pPr algn="ctr"/>
              <a:r>
                <a:rPr lang="ru-RU" sz="1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тыс. рублей</a:t>
              </a:r>
              <a:endPara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3834238" y="4289360"/>
              <a:ext cx="1171575" cy="1171575"/>
            </a:xfrm>
            <a:custGeom>
              <a:avLst/>
              <a:gdLst>
                <a:gd name="connsiteX0" fmla="*/ 0 w 1171575"/>
                <a:gd name="connsiteY0" fmla="*/ 585788 h 1171575"/>
                <a:gd name="connsiteX1" fmla="*/ 585788 w 1171575"/>
                <a:gd name="connsiteY1" fmla="*/ 0 h 1171575"/>
                <a:gd name="connsiteX2" fmla="*/ 1171576 w 1171575"/>
                <a:gd name="connsiteY2" fmla="*/ 585788 h 1171575"/>
                <a:gd name="connsiteX3" fmla="*/ 585788 w 1171575"/>
                <a:gd name="connsiteY3" fmla="*/ 1171576 h 1171575"/>
                <a:gd name="connsiteX4" fmla="*/ 0 w 1171575"/>
                <a:gd name="connsiteY4" fmla="*/ 585788 h 117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1575" h="1171575">
                  <a:moveTo>
                    <a:pt x="0" y="585788"/>
                  </a:moveTo>
                  <a:cubicBezTo>
                    <a:pt x="0" y="262266"/>
                    <a:pt x="262266" y="0"/>
                    <a:pt x="585788" y="0"/>
                  </a:cubicBezTo>
                  <a:cubicBezTo>
                    <a:pt x="909310" y="0"/>
                    <a:pt x="1171576" y="262266"/>
                    <a:pt x="1171576" y="585788"/>
                  </a:cubicBezTo>
                  <a:cubicBezTo>
                    <a:pt x="1171576" y="909310"/>
                    <a:pt x="909310" y="1171576"/>
                    <a:pt x="585788" y="1171576"/>
                  </a:cubicBezTo>
                  <a:cubicBezTo>
                    <a:pt x="262266" y="1171576"/>
                    <a:pt x="0" y="909310"/>
                    <a:pt x="0" y="585788"/>
                  </a:cubicBezTo>
                  <a:close/>
                </a:path>
              </a:pathLst>
            </a:custGeom>
            <a:solidFill>
              <a:srgbClr val="26C1E6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5543" tIns="185543" rIns="185543" bIns="185543" numCol="1" spcCol="1270" anchor="ctr" anchorCtr="0">
              <a:noAutofit/>
            </a:bodyPr>
            <a:lstStyle/>
            <a:p>
              <a:pPr algn="ctr"/>
              <a:r>
                <a:rPr lang="ru-RU" sz="1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16 571,4</a:t>
              </a:r>
            </a:p>
            <a:p>
              <a:pPr algn="ctr"/>
              <a:r>
                <a:rPr lang="ru-RU" sz="1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тыс. рублей</a:t>
              </a:r>
              <a:endPara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2076452" y="2362233"/>
              <a:ext cx="1151305" cy="2066810"/>
            </a:xfrm>
            <a:prstGeom prst="ellipse">
              <a:avLst/>
            </a:prstGeom>
            <a:solidFill>
              <a:srgbClr val="9E91ED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ru-RU" sz="1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1 322 332,6</a:t>
              </a:r>
            </a:p>
            <a:p>
              <a:pPr algn="ctr"/>
              <a:r>
                <a:rPr lang="ru-RU" sz="1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тыс. рублей</a:t>
              </a:r>
              <a:endPara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635896" y="3356992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сфере       образования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667896">
            <a:off x="2768264" y="4677218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в сфере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обеспечения жильём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20071436">
            <a:off x="2632046" y="1935726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в сфере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социальной поддержки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0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2795</TotalTime>
  <Words>2564</Words>
  <Application>Microsoft Office PowerPoint</Application>
  <PresentationFormat>Экран (4:3)</PresentationFormat>
  <Paragraphs>501</Paragraphs>
  <Slides>28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42" baseType="lpstr">
      <vt:lpstr>Arial</vt:lpstr>
      <vt:lpstr>Calibri</vt:lpstr>
      <vt:lpstr>Cambria Math</vt:lpstr>
      <vt:lpstr>Georgia</vt:lpstr>
      <vt:lpstr>Times New Roman</vt:lpstr>
      <vt:lpstr>Trebuchet MS</vt:lpstr>
      <vt:lpstr>Тема Office</vt:lpstr>
      <vt:lpstr>1_Тема Office</vt:lpstr>
      <vt:lpstr>Воздушный поток</vt:lpstr>
      <vt:lpstr>2_Тема Office</vt:lpstr>
      <vt:lpstr>3_Тема Office</vt:lpstr>
      <vt:lpstr>4_Тема Office</vt:lpstr>
      <vt:lpstr>5_Тема Office</vt:lpstr>
      <vt:lpstr>Слайд</vt:lpstr>
      <vt:lpstr>Презентация PowerPoint</vt:lpstr>
      <vt:lpstr>Презентация PowerPoint</vt:lpstr>
      <vt:lpstr>Презентация PowerPoint</vt:lpstr>
      <vt:lpstr>Презентация PowerPoint</vt:lpstr>
      <vt:lpstr>Меры, направленные в 2016 году на увеличение доходов бюджета Ханты-Мансийского района, повышение эффективности бюджетных расходов и сокращение долговой нагрузки в целях минимизации бюджетных рисков</vt:lpstr>
      <vt:lpstr>Расходы бюджета Ханты-Мансийского района</vt:lpstr>
      <vt:lpstr>Исполнение расходов бюджета Ханты-Мансийского района по разделам бюджетной классификации за 2016 год</vt:lpstr>
      <vt:lpstr>Структура расходов бюджета Ханты-Мансийского района на социальную сферу в 2015-2016 годах</vt:lpstr>
      <vt:lpstr>Средства направленные на государственную поддержку семьи и детей в 2016 году</vt:lpstr>
      <vt:lpstr>Средняя заработная плата отдельных категорий работников социальной сферы </vt:lpstr>
      <vt:lpstr>Повышение ФОТ отдельным категориям работников учреждений культуры и дополнительного образования детей</vt:lpstr>
      <vt:lpstr>Капитальные вложения в объекты муниципальной собственности</vt:lpstr>
      <vt:lpstr>Строительство и реконструкция  объектов с участием средств бюджета автономного округа за 2016 год</vt:lpstr>
      <vt:lpstr>Применение программно-целевого метода   в 2016 году</vt:lpstr>
      <vt:lpstr>Исполнение расходов на реализацию муниципальных программ за 2016 год</vt:lpstr>
      <vt:lpstr>Расходы на реализацию муниципальной программы «Развитие образования в Ханты-Мансийском районе на 2014 – 2019 годы» за 2016 год</vt:lpstr>
      <vt:lpstr>Основные целевые показатели результативности муниципальной программы «Развитие образования в Ханты-Мансийском районе на 2014 – 2019 годы»</vt:lpstr>
      <vt:lpstr>Расходы и результаты реализации муниципальной программы «Улучшение жилищных условий жителей Ханты-Мансийского района на 2014 – 2019 годы»</vt:lpstr>
      <vt:lpstr>Расходы и результаты  реализации муниципальной программы «Развитие и модернизация жилищно-коммунального комплекса Ханты-Мансийского района  на 2014 – 2019 годы»</vt:lpstr>
      <vt:lpstr>Расходы и результаты  реализации муниципальной программы «Электроснабжение, энергосбережение и повышение энергетической эффективности муниципального образования Ханты-Мансийский район на 2014 – 2019 годы»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SobyaninSA</dc:creator>
  <cp:lastModifiedBy>Турукина Т.И.</cp:lastModifiedBy>
  <cp:revision>268</cp:revision>
  <dcterms:created xsi:type="dcterms:W3CDTF">2016-04-25T04:47:56Z</dcterms:created>
  <dcterms:modified xsi:type="dcterms:W3CDTF">2017-12-27T04:16:59Z</dcterms:modified>
</cp:coreProperties>
</file>